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5" r:id="rId1"/>
    <p:sldMasterId id="2147483877" r:id="rId2"/>
    <p:sldMasterId id="2147483889" r:id="rId3"/>
    <p:sldMasterId id="2147483901" r:id="rId4"/>
    <p:sldMasterId id="2147484023" r:id="rId5"/>
    <p:sldMasterId id="2147484035" r:id="rId6"/>
    <p:sldMasterId id="2147484047" r:id="rId7"/>
    <p:sldMasterId id="2147484059" r:id="rId8"/>
    <p:sldMasterId id="2147484216" r:id="rId9"/>
  </p:sldMasterIdLst>
  <p:notesMasterIdLst>
    <p:notesMasterId r:id="rId49"/>
  </p:notesMasterIdLst>
  <p:handoutMasterIdLst>
    <p:handoutMasterId r:id="rId50"/>
  </p:handoutMasterIdLst>
  <p:sldIdLst>
    <p:sldId id="256" r:id="rId10"/>
    <p:sldId id="319" r:id="rId11"/>
    <p:sldId id="335" r:id="rId12"/>
    <p:sldId id="260" r:id="rId13"/>
    <p:sldId id="325" r:id="rId14"/>
    <p:sldId id="274" r:id="rId15"/>
    <p:sldId id="320" r:id="rId16"/>
    <p:sldId id="283" r:id="rId17"/>
    <p:sldId id="322" r:id="rId18"/>
    <p:sldId id="265" r:id="rId19"/>
    <p:sldId id="280" r:id="rId20"/>
    <p:sldId id="336" r:id="rId21"/>
    <p:sldId id="282" r:id="rId22"/>
    <p:sldId id="285" r:id="rId23"/>
    <p:sldId id="286" r:id="rId24"/>
    <p:sldId id="334" r:id="rId25"/>
    <p:sldId id="287" r:id="rId26"/>
    <p:sldId id="326" r:id="rId27"/>
    <p:sldId id="343" r:id="rId28"/>
    <p:sldId id="347" r:id="rId29"/>
    <p:sldId id="348" r:id="rId30"/>
    <p:sldId id="350" r:id="rId31"/>
    <p:sldId id="369" r:id="rId32"/>
    <p:sldId id="370" r:id="rId33"/>
    <p:sldId id="366" r:id="rId34"/>
    <p:sldId id="371" r:id="rId35"/>
    <p:sldId id="329" r:id="rId36"/>
    <p:sldId id="372" r:id="rId37"/>
    <p:sldId id="360" r:id="rId38"/>
    <p:sldId id="364" r:id="rId39"/>
    <p:sldId id="362" r:id="rId40"/>
    <p:sldId id="333" r:id="rId41"/>
    <p:sldId id="258" r:id="rId42"/>
    <p:sldId id="313" r:id="rId43"/>
    <p:sldId id="304" r:id="rId44"/>
    <p:sldId id="367" r:id="rId45"/>
    <p:sldId id="368" r:id="rId46"/>
    <p:sldId id="314" r:id="rId47"/>
    <p:sldId id="31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674" autoAdjust="0"/>
  </p:normalViewPr>
  <p:slideViewPr>
    <p:cSldViewPr>
      <p:cViewPr varScale="1">
        <p:scale>
          <a:sx n="65" d="100"/>
          <a:sy n="65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F6D3-17FE-44FF-8B1F-B057998094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E36BF7-1C0F-47AB-AD5F-4333D47BAF1F}">
      <dgm:prSet/>
      <dgm:spPr/>
      <dgm:t>
        <a:bodyPr/>
        <a:lstStyle/>
        <a:p>
          <a:pPr rtl="0"/>
          <a:r>
            <a:rPr lang="en-US" b="0" i="0" baseline="0" dirty="0" smtClean="0"/>
            <a:t>Powerful</a:t>
          </a:r>
          <a:endParaRPr lang="en-US" dirty="0"/>
        </a:p>
      </dgm:t>
    </dgm:pt>
    <dgm:pt modelId="{FCC5B55C-A883-491B-A3EF-44FC05313FFF}" type="parTrans" cxnId="{98B471FC-1694-4A25-8518-6C22853265A3}">
      <dgm:prSet/>
      <dgm:spPr/>
      <dgm:t>
        <a:bodyPr/>
        <a:lstStyle/>
        <a:p>
          <a:endParaRPr lang="en-US"/>
        </a:p>
      </dgm:t>
    </dgm:pt>
    <dgm:pt modelId="{E13326D8-4742-44F9-BAA4-3946319B2C2A}" type="sibTrans" cxnId="{98B471FC-1694-4A25-8518-6C22853265A3}">
      <dgm:prSet/>
      <dgm:spPr/>
      <dgm:t>
        <a:bodyPr/>
        <a:lstStyle/>
        <a:p>
          <a:endParaRPr lang="en-US"/>
        </a:p>
      </dgm:t>
    </dgm:pt>
    <dgm:pt modelId="{DA4B257C-5382-405A-BF35-0BDD09204914}">
      <dgm:prSet/>
      <dgm:spPr/>
      <dgm:t>
        <a:bodyPr/>
        <a:lstStyle/>
        <a:p>
          <a:pPr rtl="0"/>
          <a:r>
            <a:rPr lang="en-US" b="1" i="0" baseline="0" dirty="0" smtClean="0"/>
            <a:t>Combines </a:t>
          </a:r>
          <a:r>
            <a:rPr lang="en-US" b="0" i="0" baseline="0" dirty="0" smtClean="0"/>
            <a:t>subclasses, aspects, open classes, and refinements</a:t>
          </a:r>
          <a:endParaRPr lang="en-US" dirty="0"/>
        </a:p>
      </dgm:t>
    </dgm:pt>
    <dgm:pt modelId="{0CB38A45-B4D7-4454-9A38-5D10225F4C9A}" type="parTrans" cxnId="{400AE5D0-49A4-4D57-90CC-1E5F6116BDB4}">
      <dgm:prSet/>
      <dgm:spPr/>
      <dgm:t>
        <a:bodyPr/>
        <a:lstStyle/>
        <a:p>
          <a:endParaRPr lang="en-US"/>
        </a:p>
      </dgm:t>
    </dgm:pt>
    <dgm:pt modelId="{C8E210EF-8511-4BCC-8229-1C736480094C}" type="sibTrans" cxnId="{400AE5D0-49A4-4D57-90CC-1E5F6116BDB4}">
      <dgm:prSet/>
      <dgm:spPr/>
      <dgm:t>
        <a:bodyPr/>
        <a:lstStyle/>
        <a:p>
          <a:endParaRPr lang="en-US"/>
        </a:p>
      </dgm:t>
    </dgm:pt>
    <dgm:pt modelId="{2D92640E-9557-4C9C-8619-78516FE69AB1}">
      <dgm:prSet/>
      <dgm:spPr/>
      <dgm:t>
        <a:bodyPr/>
        <a:lstStyle/>
        <a:p>
          <a:pPr rtl="0"/>
          <a:r>
            <a:rPr lang="en-US" b="0" i="0" baseline="0" dirty="0" smtClean="0"/>
            <a:t>Virtual fields, constructors, and static members</a:t>
          </a:r>
          <a:endParaRPr lang="en-US" dirty="0"/>
        </a:p>
      </dgm:t>
    </dgm:pt>
    <dgm:pt modelId="{9667414E-25ED-40BB-9E32-30AA9E9B791F}" type="parTrans" cxnId="{8ACB4035-B3A1-4F60-9749-2BC6CF592A58}">
      <dgm:prSet/>
      <dgm:spPr/>
      <dgm:t>
        <a:bodyPr/>
        <a:lstStyle/>
        <a:p>
          <a:endParaRPr lang="en-US"/>
        </a:p>
      </dgm:t>
    </dgm:pt>
    <dgm:pt modelId="{A621B584-64CC-4D6D-83F2-B2AB69E3AFF7}" type="sibTrans" cxnId="{8ACB4035-B3A1-4F60-9749-2BC6CF592A58}">
      <dgm:prSet/>
      <dgm:spPr/>
      <dgm:t>
        <a:bodyPr/>
        <a:lstStyle/>
        <a:p>
          <a:endParaRPr lang="en-US"/>
        </a:p>
      </dgm:t>
    </dgm:pt>
    <dgm:pt modelId="{EE073F3D-5356-40F6-A2E3-67C96996B46A}">
      <dgm:prSet/>
      <dgm:spPr/>
      <dgm:t>
        <a:bodyPr/>
        <a:lstStyle/>
        <a:p>
          <a:pPr rtl="0"/>
          <a:r>
            <a:rPr lang="en-US" b="0" i="0" baseline="0" dirty="0" smtClean="0"/>
            <a:t>Multiple base classes can be extended simultaneously</a:t>
          </a:r>
          <a:endParaRPr lang="en-US" dirty="0"/>
        </a:p>
      </dgm:t>
    </dgm:pt>
    <dgm:pt modelId="{D2AE5FDF-726B-4072-B9CA-AF691245F8C1}" type="parTrans" cxnId="{F26FD95C-C310-4609-9210-DC18D6BB9B1A}">
      <dgm:prSet/>
      <dgm:spPr/>
      <dgm:t>
        <a:bodyPr/>
        <a:lstStyle/>
        <a:p>
          <a:endParaRPr lang="en-US"/>
        </a:p>
      </dgm:t>
    </dgm:pt>
    <dgm:pt modelId="{24AFB035-163F-4D45-BD64-9D654911585A}" type="sibTrans" cxnId="{F26FD95C-C310-4609-9210-DC18D6BB9B1A}">
      <dgm:prSet/>
      <dgm:spPr/>
      <dgm:t>
        <a:bodyPr/>
        <a:lstStyle/>
        <a:p>
          <a:endParaRPr lang="en-US"/>
        </a:p>
      </dgm:t>
    </dgm:pt>
    <dgm:pt modelId="{BDC8ABCE-D0D5-4D0B-A72B-196BA0DA2CF0}">
      <dgm:prSet/>
      <dgm:spPr/>
      <dgm:t>
        <a:bodyPr/>
        <a:lstStyle/>
        <a:p>
          <a:pPr rtl="0"/>
          <a:r>
            <a:rPr lang="en-US" b="0" i="0" baseline="0" dirty="0" smtClean="0"/>
            <a:t>Extension order is arbitrary or explicit</a:t>
          </a:r>
          <a:endParaRPr lang="en-US" dirty="0"/>
        </a:p>
      </dgm:t>
    </dgm:pt>
    <dgm:pt modelId="{CBF33E9D-E3D7-4FB3-A2EC-481288D78C50}" type="parTrans" cxnId="{3C589D9C-EC54-4EE8-85C0-2EEB2619088A}">
      <dgm:prSet/>
      <dgm:spPr/>
      <dgm:t>
        <a:bodyPr/>
        <a:lstStyle/>
        <a:p>
          <a:endParaRPr lang="en-US"/>
        </a:p>
      </dgm:t>
    </dgm:pt>
    <dgm:pt modelId="{BDDBCD6E-A373-488D-994A-01EFC01B7274}" type="sibTrans" cxnId="{3C589D9C-EC54-4EE8-85C0-2EEB2619088A}">
      <dgm:prSet/>
      <dgm:spPr/>
      <dgm:t>
        <a:bodyPr/>
        <a:lstStyle/>
        <a:p>
          <a:endParaRPr lang="en-US"/>
        </a:p>
      </dgm:t>
    </dgm:pt>
    <dgm:pt modelId="{9D241E9B-A946-4F5B-8699-368B9F217766}">
      <dgm:prSet/>
      <dgm:spPr/>
      <dgm:t>
        <a:bodyPr/>
        <a:lstStyle/>
        <a:p>
          <a:pPr rtl="0"/>
          <a:r>
            <a:rPr lang="en-US" b="0" i="0" baseline="0" dirty="0" smtClean="0"/>
            <a:t>Disciplined</a:t>
          </a:r>
          <a:endParaRPr lang="en-US" dirty="0"/>
        </a:p>
      </dgm:t>
    </dgm:pt>
    <dgm:pt modelId="{D74FF8B5-21C5-4BB0-8D4B-F7C0DE8BE7DF}" type="parTrans" cxnId="{68AE8258-119A-4736-ACAC-6E55470D4C17}">
      <dgm:prSet/>
      <dgm:spPr/>
      <dgm:t>
        <a:bodyPr/>
        <a:lstStyle/>
        <a:p>
          <a:endParaRPr lang="en-US"/>
        </a:p>
      </dgm:t>
    </dgm:pt>
    <dgm:pt modelId="{DECDC564-E217-4D16-A24B-DF123DBF7AA7}" type="sibTrans" cxnId="{68AE8258-119A-4736-ACAC-6E55470D4C17}">
      <dgm:prSet/>
      <dgm:spPr/>
      <dgm:t>
        <a:bodyPr/>
        <a:lstStyle/>
        <a:p>
          <a:endParaRPr lang="en-US"/>
        </a:p>
      </dgm:t>
    </dgm:pt>
    <dgm:pt modelId="{38C06194-A047-47DC-BBC5-369201702595}">
      <dgm:prSet/>
      <dgm:spPr/>
      <dgm:t>
        <a:bodyPr/>
        <a:lstStyle/>
        <a:p>
          <a:pPr rtl="0"/>
          <a:r>
            <a:rPr lang="en-US" b="0" i="0" baseline="0" dirty="0" smtClean="0"/>
            <a:t>Extensions must be explicitly allowed</a:t>
          </a:r>
          <a:endParaRPr lang="en-US" dirty="0"/>
        </a:p>
      </dgm:t>
    </dgm:pt>
    <dgm:pt modelId="{91BFFE1D-9CB0-403A-B001-1A9332968E08}" type="parTrans" cxnId="{BF677C08-CA1C-4A12-AF27-AC41E6A95F26}">
      <dgm:prSet/>
      <dgm:spPr/>
      <dgm:t>
        <a:bodyPr/>
        <a:lstStyle/>
        <a:p>
          <a:endParaRPr lang="en-US"/>
        </a:p>
      </dgm:t>
    </dgm:pt>
    <dgm:pt modelId="{AC403EE9-D3DB-45C8-973B-0B2483FE69CF}" type="sibTrans" cxnId="{BF677C08-CA1C-4A12-AF27-AC41E6A95F26}">
      <dgm:prSet/>
      <dgm:spPr/>
      <dgm:t>
        <a:bodyPr/>
        <a:lstStyle/>
        <a:p>
          <a:endParaRPr lang="en-US"/>
        </a:p>
      </dgm:t>
    </dgm:pt>
    <dgm:pt modelId="{62664BA0-424D-4E39-B9B4-9CB7401FE7C0}">
      <dgm:prSet/>
      <dgm:spPr/>
      <dgm:t>
        <a:bodyPr/>
        <a:lstStyle/>
        <a:p>
          <a:pPr rtl="0"/>
          <a:r>
            <a:rPr lang="en-US" b="0" i="0" baseline="0" dirty="0" smtClean="0"/>
            <a:t>Honors access restrictions (public, private, virtual, …)</a:t>
          </a:r>
          <a:endParaRPr lang="en-US" dirty="0"/>
        </a:p>
      </dgm:t>
    </dgm:pt>
    <dgm:pt modelId="{374916F9-E144-484C-A082-214C95384736}" type="parTrans" cxnId="{ECFFF53C-636B-44FA-AF3F-91267AFBBD7E}">
      <dgm:prSet/>
      <dgm:spPr/>
      <dgm:t>
        <a:bodyPr/>
        <a:lstStyle/>
        <a:p>
          <a:endParaRPr lang="en-US"/>
        </a:p>
      </dgm:t>
    </dgm:pt>
    <dgm:pt modelId="{C618B99A-FF8F-4969-B1D7-368453480B7B}" type="sibTrans" cxnId="{ECFFF53C-636B-44FA-AF3F-91267AFBBD7E}">
      <dgm:prSet/>
      <dgm:spPr/>
      <dgm:t>
        <a:bodyPr/>
        <a:lstStyle/>
        <a:p>
          <a:endParaRPr lang="en-US"/>
        </a:p>
      </dgm:t>
    </dgm:pt>
    <dgm:pt modelId="{675EEA12-DFA5-448A-B210-29A6600BDE41}">
      <dgm:prSet/>
      <dgm:spPr/>
      <dgm:t>
        <a:bodyPr/>
        <a:lstStyle/>
        <a:p>
          <a:pPr rtl="0"/>
          <a:r>
            <a:rPr lang="en-US" b="0" i="0" baseline="0" dirty="0" smtClean="0"/>
            <a:t>Limits quantification</a:t>
          </a:r>
          <a:endParaRPr lang="en-US" dirty="0"/>
        </a:p>
      </dgm:t>
    </dgm:pt>
    <dgm:pt modelId="{56093595-D453-4FF8-97CF-E7BD941D2530}" type="parTrans" cxnId="{AE55D3A4-0CC7-41DB-A475-D8F1F796ABF2}">
      <dgm:prSet/>
      <dgm:spPr/>
      <dgm:t>
        <a:bodyPr/>
        <a:lstStyle/>
        <a:p>
          <a:endParaRPr lang="en-US"/>
        </a:p>
      </dgm:t>
    </dgm:pt>
    <dgm:pt modelId="{3BA1B43F-3129-4CAB-B7CA-43C273705711}" type="sibTrans" cxnId="{AE55D3A4-0CC7-41DB-A475-D8F1F796ABF2}">
      <dgm:prSet/>
      <dgm:spPr/>
      <dgm:t>
        <a:bodyPr/>
        <a:lstStyle/>
        <a:p>
          <a:endParaRPr lang="en-US"/>
        </a:p>
      </dgm:t>
    </dgm:pt>
    <dgm:pt modelId="{3B923D69-862C-4DEB-A20E-02463BE68705}">
      <dgm:prSet/>
      <dgm:spPr/>
      <dgm:t>
        <a:bodyPr/>
        <a:lstStyle/>
        <a:p>
          <a:pPr rtl="0"/>
          <a:r>
            <a:rPr lang="en-US" dirty="0" smtClean="0"/>
            <a:t>Unified </a:t>
          </a:r>
          <a:r>
            <a:rPr lang="en-US" b="1" dirty="0" smtClean="0"/>
            <a:t>subclass-like</a:t>
          </a:r>
          <a:r>
            <a:rPr lang="en-US" dirty="0" smtClean="0"/>
            <a:t> notation and semantics (similar to </a:t>
          </a:r>
          <a:r>
            <a:rPr lang="en-US" i="1" dirty="0" smtClean="0"/>
            <a:t>Eos</a:t>
          </a:r>
          <a:r>
            <a:rPr lang="en-US" dirty="0" smtClean="0"/>
            <a:t>)</a:t>
          </a:r>
          <a:endParaRPr lang="en-US" dirty="0"/>
        </a:p>
      </dgm:t>
    </dgm:pt>
    <dgm:pt modelId="{3E5751BC-33B3-491A-AC91-2D81775AF784}" type="parTrans" cxnId="{C40C7A71-5050-446B-92EF-D6D0ADB40A75}">
      <dgm:prSet/>
      <dgm:spPr/>
      <dgm:t>
        <a:bodyPr/>
        <a:lstStyle/>
        <a:p>
          <a:endParaRPr lang="en-US"/>
        </a:p>
      </dgm:t>
    </dgm:pt>
    <dgm:pt modelId="{83A3CBDF-2041-4CFC-AC75-E14E2EB48890}" type="sibTrans" cxnId="{C40C7A71-5050-446B-92EF-D6D0ADB40A75}">
      <dgm:prSet/>
      <dgm:spPr/>
      <dgm:t>
        <a:bodyPr/>
        <a:lstStyle/>
        <a:p>
          <a:endParaRPr lang="en-US"/>
        </a:p>
      </dgm:t>
    </dgm:pt>
    <dgm:pt modelId="{367AC1C8-B3EE-4946-A064-7D09074D0D64}" type="pres">
      <dgm:prSet presAssocID="{51E6F6D3-17FE-44FF-8B1F-B057998094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6BB54-4399-449C-895B-AA8677A55CDF}" type="pres">
      <dgm:prSet presAssocID="{41E36BF7-1C0F-47AB-AD5F-4333D47BAF1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DBF16-A7C6-4479-A0C8-2E2902CEF1D0}" type="pres">
      <dgm:prSet presAssocID="{41E36BF7-1C0F-47AB-AD5F-4333D47BAF1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DB537-2DA8-4A11-BE58-696A9D6C0C1E}" type="pres">
      <dgm:prSet presAssocID="{9D241E9B-A946-4F5B-8699-368B9F21776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9203F-777B-4F59-8609-99929C1BE0DA}" type="pres">
      <dgm:prSet presAssocID="{9D241E9B-A946-4F5B-8699-368B9F21776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677C08-CA1C-4A12-AF27-AC41E6A95F26}" srcId="{9D241E9B-A946-4F5B-8699-368B9F217766}" destId="{38C06194-A047-47DC-BBC5-369201702595}" srcOrd="0" destOrd="0" parTransId="{91BFFE1D-9CB0-403A-B001-1A9332968E08}" sibTransId="{AC403EE9-D3DB-45C8-973B-0B2483FE69CF}"/>
    <dgm:cxn modelId="{8ACB4035-B3A1-4F60-9749-2BC6CF592A58}" srcId="{41E36BF7-1C0F-47AB-AD5F-4333D47BAF1F}" destId="{2D92640E-9557-4C9C-8619-78516FE69AB1}" srcOrd="2" destOrd="0" parTransId="{9667414E-25ED-40BB-9E32-30AA9E9B791F}" sibTransId="{A621B584-64CC-4D6D-83F2-B2AB69E3AFF7}"/>
    <dgm:cxn modelId="{5D1F3052-06A7-4283-B52D-4F2F0F860255}" type="presOf" srcId="{EE073F3D-5356-40F6-A2E3-67C96996B46A}" destId="{5FEDBF16-A7C6-4479-A0C8-2E2902CEF1D0}" srcOrd="0" destOrd="3" presId="urn:microsoft.com/office/officeart/2005/8/layout/vList2"/>
    <dgm:cxn modelId="{3C589D9C-EC54-4EE8-85C0-2EEB2619088A}" srcId="{41E36BF7-1C0F-47AB-AD5F-4333D47BAF1F}" destId="{BDC8ABCE-D0D5-4D0B-A72B-196BA0DA2CF0}" srcOrd="4" destOrd="0" parTransId="{CBF33E9D-E3D7-4FB3-A2EC-481288D78C50}" sibTransId="{BDDBCD6E-A373-488D-994A-01EFC01B7274}"/>
    <dgm:cxn modelId="{AE55D3A4-0CC7-41DB-A475-D8F1F796ABF2}" srcId="{9D241E9B-A946-4F5B-8699-368B9F217766}" destId="{675EEA12-DFA5-448A-B210-29A6600BDE41}" srcOrd="2" destOrd="0" parTransId="{56093595-D453-4FF8-97CF-E7BD941D2530}" sibTransId="{3BA1B43F-3129-4CAB-B7CA-43C273705711}"/>
    <dgm:cxn modelId="{B826BAD4-62C2-4793-91AF-862B70B6ECC1}" type="presOf" srcId="{DA4B257C-5382-405A-BF35-0BDD09204914}" destId="{5FEDBF16-A7C6-4479-A0C8-2E2902CEF1D0}" srcOrd="0" destOrd="0" presId="urn:microsoft.com/office/officeart/2005/8/layout/vList2"/>
    <dgm:cxn modelId="{ECFFF53C-636B-44FA-AF3F-91267AFBBD7E}" srcId="{9D241E9B-A946-4F5B-8699-368B9F217766}" destId="{62664BA0-424D-4E39-B9B4-9CB7401FE7C0}" srcOrd="1" destOrd="0" parTransId="{374916F9-E144-484C-A082-214C95384736}" sibTransId="{C618B99A-FF8F-4969-B1D7-368453480B7B}"/>
    <dgm:cxn modelId="{BF925A4C-BED5-4631-8DDA-E792C581EB2B}" type="presOf" srcId="{51E6F6D3-17FE-44FF-8B1F-B05799809469}" destId="{367AC1C8-B3EE-4946-A064-7D09074D0D64}" srcOrd="0" destOrd="0" presId="urn:microsoft.com/office/officeart/2005/8/layout/vList2"/>
    <dgm:cxn modelId="{9E80BA52-7105-4757-A129-590ABDDE2AF5}" type="presOf" srcId="{41E36BF7-1C0F-47AB-AD5F-4333D47BAF1F}" destId="{2FA6BB54-4399-449C-895B-AA8677A55CDF}" srcOrd="0" destOrd="0" presId="urn:microsoft.com/office/officeart/2005/8/layout/vList2"/>
    <dgm:cxn modelId="{DA8367CC-0CA0-4225-A1FC-29E96AA1B34D}" type="presOf" srcId="{9D241E9B-A946-4F5B-8699-368B9F217766}" destId="{FA2DB537-2DA8-4A11-BE58-696A9D6C0C1E}" srcOrd="0" destOrd="0" presId="urn:microsoft.com/office/officeart/2005/8/layout/vList2"/>
    <dgm:cxn modelId="{98B471FC-1694-4A25-8518-6C22853265A3}" srcId="{51E6F6D3-17FE-44FF-8B1F-B05799809469}" destId="{41E36BF7-1C0F-47AB-AD5F-4333D47BAF1F}" srcOrd="0" destOrd="0" parTransId="{FCC5B55C-A883-491B-A3EF-44FC05313FFF}" sibTransId="{E13326D8-4742-44F9-BAA4-3946319B2C2A}"/>
    <dgm:cxn modelId="{18773B5F-80A4-434E-90A1-A409340920E7}" type="presOf" srcId="{62664BA0-424D-4E39-B9B4-9CB7401FE7C0}" destId="{9E09203F-777B-4F59-8609-99929C1BE0DA}" srcOrd="0" destOrd="1" presId="urn:microsoft.com/office/officeart/2005/8/layout/vList2"/>
    <dgm:cxn modelId="{84463016-1872-45D7-B742-C66CB87B1402}" type="presOf" srcId="{BDC8ABCE-D0D5-4D0B-A72B-196BA0DA2CF0}" destId="{5FEDBF16-A7C6-4479-A0C8-2E2902CEF1D0}" srcOrd="0" destOrd="4" presId="urn:microsoft.com/office/officeart/2005/8/layout/vList2"/>
    <dgm:cxn modelId="{C40C7A71-5050-446B-92EF-D6D0ADB40A75}" srcId="{41E36BF7-1C0F-47AB-AD5F-4333D47BAF1F}" destId="{3B923D69-862C-4DEB-A20E-02463BE68705}" srcOrd="1" destOrd="0" parTransId="{3E5751BC-33B3-491A-AC91-2D81775AF784}" sibTransId="{83A3CBDF-2041-4CFC-AC75-E14E2EB48890}"/>
    <dgm:cxn modelId="{F9632374-15F1-44E0-9D0C-82BD1BD517C5}" type="presOf" srcId="{675EEA12-DFA5-448A-B210-29A6600BDE41}" destId="{9E09203F-777B-4F59-8609-99929C1BE0DA}" srcOrd="0" destOrd="2" presId="urn:microsoft.com/office/officeart/2005/8/layout/vList2"/>
    <dgm:cxn modelId="{E34D337D-DECB-401C-997B-861EB6077FC7}" type="presOf" srcId="{3B923D69-862C-4DEB-A20E-02463BE68705}" destId="{5FEDBF16-A7C6-4479-A0C8-2E2902CEF1D0}" srcOrd="0" destOrd="1" presId="urn:microsoft.com/office/officeart/2005/8/layout/vList2"/>
    <dgm:cxn modelId="{B0C5A8A4-688D-417C-9D45-13ED0B2EDC72}" type="presOf" srcId="{2D92640E-9557-4C9C-8619-78516FE69AB1}" destId="{5FEDBF16-A7C6-4479-A0C8-2E2902CEF1D0}" srcOrd="0" destOrd="2" presId="urn:microsoft.com/office/officeart/2005/8/layout/vList2"/>
    <dgm:cxn modelId="{F26FD95C-C310-4609-9210-DC18D6BB9B1A}" srcId="{41E36BF7-1C0F-47AB-AD5F-4333D47BAF1F}" destId="{EE073F3D-5356-40F6-A2E3-67C96996B46A}" srcOrd="3" destOrd="0" parTransId="{D2AE5FDF-726B-4072-B9CA-AF691245F8C1}" sibTransId="{24AFB035-163F-4D45-BD64-9D654911585A}"/>
    <dgm:cxn modelId="{058BA478-3611-4282-BBBB-4978B1EB5BF9}" type="presOf" srcId="{38C06194-A047-47DC-BBC5-369201702595}" destId="{9E09203F-777B-4F59-8609-99929C1BE0DA}" srcOrd="0" destOrd="0" presId="urn:microsoft.com/office/officeart/2005/8/layout/vList2"/>
    <dgm:cxn modelId="{68AE8258-119A-4736-ACAC-6E55470D4C17}" srcId="{51E6F6D3-17FE-44FF-8B1F-B05799809469}" destId="{9D241E9B-A946-4F5B-8699-368B9F217766}" srcOrd="1" destOrd="0" parTransId="{D74FF8B5-21C5-4BB0-8D4B-F7C0DE8BE7DF}" sibTransId="{DECDC564-E217-4D16-A24B-DF123DBF7AA7}"/>
    <dgm:cxn modelId="{400AE5D0-49A4-4D57-90CC-1E5F6116BDB4}" srcId="{41E36BF7-1C0F-47AB-AD5F-4333D47BAF1F}" destId="{DA4B257C-5382-405A-BF35-0BDD09204914}" srcOrd="0" destOrd="0" parTransId="{0CB38A45-B4D7-4454-9A38-5D10225F4C9A}" sibTransId="{C8E210EF-8511-4BCC-8229-1C736480094C}"/>
    <dgm:cxn modelId="{E6B910FD-315B-4F55-AEFA-8B176160E708}" type="presParOf" srcId="{367AC1C8-B3EE-4946-A064-7D09074D0D64}" destId="{2FA6BB54-4399-449C-895B-AA8677A55CDF}" srcOrd="0" destOrd="0" presId="urn:microsoft.com/office/officeart/2005/8/layout/vList2"/>
    <dgm:cxn modelId="{643CE3E2-FD63-4646-9CB0-5D970313110F}" type="presParOf" srcId="{367AC1C8-B3EE-4946-A064-7D09074D0D64}" destId="{5FEDBF16-A7C6-4479-A0C8-2E2902CEF1D0}" srcOrd="1" destOrd="0" presId="urn:microsoft.com/office/officeart/2005/8/layout/vList2"/>
    <dgm:cxn modelId="{88FC2C94-1D93-491A-8425-7306DAB9436E}" type="presParOf" srcId="{367AC1C8-B3EE-4946-A064-7D09074D0D64}" destId="{FA2DB537-2DA8-4A11-BE58-696A9D6C0C1E}" srcOrd="2" destOrd="0" presId="urn:microsoft.com/office/officeart/2005/8/layout/vList2"/>
    <dgm:cxn modelId="{D04E32A8-436B-4963-ADFC-E3324E8C48F3}" type="presParOf" srcId="{367AC1C8-B3EE-4946-A064-7D09074D0D64}" destId="{9E09203F-777B-4F59-8609-99929C1BE0DA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187B3-C8A0-488A-92CA-04D43D1416D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F4F34-9A9E-40FF-947C-0A425C1D6F70}">
      <dgm:prSet custT="1"/>
      <dgm:spPr/>
      <dgm:t>
        <a:bodyPr/>
        <a:lstStyle/>
        <a:p>
          <a:pPr rtl="0"/>
          <a:r>
            <a:rPr lang="en-US" sz="3600" dirty="0" smtClean="0"/>
            <a:t>Wicca is for experimenting with ASOC</a:t>
          </a:r>
        </a:p>
        <a:p>
          <a:pPr rtl="0"/>
          <a:endParaRPr lang="en-US" sz="3600" dirty="0" smtClean="0"/>
        </a:p>
        <a:p>
          <a:pPr rtl="0"/>
          <a:endParaRPr lang="en-US" sz="1600" dirty="0"/>
        </a:p>
      </dgm:t>
    </dgm:pt>
    <dgm:pt modelId="{B36B6BD3-D1F5-4A26-8DC1-6C74291ACFD2}" type="parTrans" cxnId="{5BE8E011-3766-4F5B-BAED-FE2D58E87CC3}">
      <dgm:prSet/>
      <dgm:spPr/>
      <dgm:t>
        <a:bodyPr/>
        <a:lstStyle/>
        <a:p>
          <a:endParaRPr lang="en-US" sz="1200"/>
        </a:p>
      </dgm:t>
    </dgm:pt>
    <dgm:pt modelId="{6FD4CFCD-57D2-4993-B899-F3C977321CCD}" type="sibTrans" cxnId="{5BE8E011-3766-4F5B-BAED-FE2D58E87CC3}">
      <dgm:prSet/>
      <dgm:spPr/>
      <dgm:t>
        <a:bodyPr/>
        <a:lstStyle/>
        <a:p>
          <a:endParaRPr lang="en-US" sz="1200"/>
        </a:p>
      </dgm:t>
    </dgm:pt>
    <dgm:pt modelId="{BC0D8708-67D4-45A4-9C96-E080FFE16556}">
      <dgm:prSet custT="1"/>
      <dgm:spPr/>
      <dgm:t>
        <a:bodyPr/>
        <a:lstStyle/>
        <a:p>
          <a:pPr rtl="0"/>
          <a:r>
            <a:rPr lang="en-US" sz="3600" dirty="0" smtClean="0"/>
            <a:t>Side classes unifies aspects and subclasses to better modularize concerns</a:t>
          </a:r>
        </a:p>
        <a:p>
          <a:pPr rtl="0"/>
          <a:endParaRPr lang="en-US" sz="1600" dirty="0" smtClean="0"/>
        </a:p>
        <a:p>
          <a:pPr rtl="0"/>
          <a:endParaRPr lang="en-US" sz="1600" dirty="0" smtClean="0"/>
        </a:p>
        <a:p>
          <a:pPr rtl="0"/>
          <a:endParaRPr lang="en-US" sz="1600" dirty="0"/>
        </a:p>
      </dgm:t>
    </dgm:pt>
    <dgm:pt modelId="{541B5C7B-BA17-4922-803D-9038E3AD4FC6}" type="parTrans" cxnId="{1217AFC0-618C-4FEB-8987-008D3FD7642E}">
      <dgm:prSet/>
      <dgm:spPr/>
      <dgm:t>
        <a:bodyPr/>
        <a:lstStyle/>
        <a:p>
          <a:endParaRPr lang="en-US" sz="1200"/>
        </a:p>
      </dgm:t>
    </dgm:pt>
    <dgm:pt modelId="{7DC6663E-9EFD-4DF9-9D33-647DC2478CED}" type="sibTrans" cxnId="{1217AFC0-618C-4FEB-8987-008D3FD7642E}">
      <dgm:prSet/>
      <dgm:spPr/>
      <dgm:t>
        <a:bodyPr/>
        <a:lstStyle/>
        <a:p>
          <a:endParaRPr lang="en-US" sz="1200"/>
        </a:p>
      </dgm:t>
    </dgm:pt>
    <dgm:pt modelId="{7E0295E2-3460-4C46-815C-6B2B152AEF58}" type="pres">
      <dgm:prSet presAssocID="{CF2187B3-C8A0-488A-92CA-04D43D1416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5F27D-6A4C-4B0A-BFD1-13C5C67D8380}" type="pres">
      <dgm:prSet presAssocID="{964F4F34-9A9E-40FF-947C-0A425C1D6F70}" presName="linNode" presStyleCnt="0"/>
      <dgm:spPr/>
    </dgm:pt>
    <dgm:pt modelId="{63EC3C07-082C-47EC-969F-1047E72AD21B}" type="pres">
      <dgm:prSet presAssocID="{964F4F34-9A9E-40FF-947C-0A425C1D6F70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6767A-3E0C-40EB-9C25-24EEAB1EFED0}" type="pres">
      <dgm:prSet presAssocID="{6FD4CFCD-57D2-4993-B899-F3C977321CCD}" presName="sp" presStyleCnt="0"/>
      <dgm:spPr/>
    </dgm:pt>
    <dgm:pt modelId="{04AF9C20-26B9-4B19-903A-2F8B93C12C5E}" type="pres">
      <dgm:prSet presAssocID="{BC0D8708-67D4-45A4-9C96-E080FFE16556}" presName="linNode" presStyleCnt="0"/>
      <dgm:spPr/>
    </dgm:pt>
    <dgm:pt modelId="{1F05FA39-15B8-4C3F-8F40-E8684EA8BDA8}" type="pres">
      <dgm:prSet presAssocID="{BC0D8708-67D4-45A4-9C96-E080FFE16556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3218FB-3F6D-481B-BB0C-265D88D326DE}" type="presOf" srcId="{CF2187B3-C8A0-488A-92CA-04D43D1416D6}" destId="{7E0295E2-3460-4C46-815C-6B2B152AEF58}" srcOrd="0" destOrd="0" presId="urn:microsoft.com/office/officeart/2005/8/layout/vList5"/>
    <dgm:cxn modelId="{1217AFC0-618C-4FEB-8987-008D3FD7642E}" srcId="{CF2187B3-C8A0-488A-92CA-04D43D1416D6}" destId="{BC0D8708-67D4-45A4-9C96-E080FFE16556}" srcOrd="1" destOrd="0" parTransId="{541B5C7B-BA17-4922-803D-9038E3AD4FC6}" sibTransId="{7DC6663E-9EFD-4DF9-9D33-647DC2478CED}"/>
    <dgm:cxn modelId="{5B83ADE1-CF34-4DF9-AED6-CF4AA3E27E80}" type="presOf" srcId="{964F4F34-9A9E-40FF-947C-0A425C1D6F70}" destId="{63EC3C07-082C-47EC-969F-1047E72AD21B}" srcOrd="0" destOrd="0" presId="urn:microsoft.com/office/officeart/2005/8/layout/vList5"/>
    <dgm:cxn modelId="{BE06BA6E-301B-4335-BCBD-1045153928B7}" type="presOf" srcId="{BC0D8708-67D4-45A4-9C96-E080FFE16556}" destId="{1F05FA39-15B8-4C3F-8F40-E8684EA8BDA8}" srcOrd="0" destOrd="0" presId="urn:microsoft.com/office/officeart/2005/8/layout/vList5"/>
    <dgm:cxn modelId="{5BE8E011-3766-4F5B-BAED-FE2D58E87CC3}" srcId="{CF2187B3-C8A0-488A-92CA-04D43D1416D6}" destId="{964F4F34-9A9E-40FF-947C-0A425C1D6F70}" srcOrd="0" destOrd="0" parTransId="{B36B6BD3-D1F5-4A26-8DC1-6C74291ACFD2}" sibTransId="{6FD4CFCD-57D2-4993-B899-F3C977321CCD}"/>
    <dgm:cxn modelId="{A351E89B-B478-4C7A-BF16-4BD28C761283}" type="presParOf" srcId="{7E0295E2-3460-4C46-815C-6B2B152AEF58}" destId="{F6F5F27D-6A4C-4B0A-BFD1-13C5C67D8380}" srcOrd="0" destOrd="0" presId="urn:microsoft.com/office/officeart/2005/8/layout/vList5"/>
    <dgm:cxn modelId="{7727B86A-24EB-44A2-88CC-65162B3AD563}" type="presParOf" srcId="{F6F5F27D-6A4C-4B0A-BFD1-13C5C67D8380}" destId="{63EC3C07-082C-47EC-969F-1047E72AD21B}" srcOrd="0" destOrd="0" presId="urn:microsoft.com/office/officeart/2005/8/layout/vList5"/>
    <dgm:cxn modelId="{E55D9EEA-28E9-4ADF-9729-5EADF5E4D9FC}" type="presParOf" srcId="{7E0295E2-3460-4C46-815C-6B2B152AEF58}" destId="{C166767A-3E0C-40EB-9C25-24EEAB1EFED0}" srcOrd="1" destOrd="0" presId="urn:microsoft.com/office/officeart/2005/8/layout/vList5"/>
    <dgm:cxn modelId="{95D903BA-7497-432F-931B-E5D1957A7C64}" type="presParOf" srcId="{7E0295E2-3460-4C46-815C-6B2B152AEF58}" destId="{04AF9C20-26B9-4B19-903A-2F8B93C12C5E}" srcOrd="2" destOrd="0" presId="urn:microsoft.com/office/officeart/2005/8/layout/vList5"/>
    <dgm:cxn modelId="{DD218C80-D63C-48A4-8D94-33D41A2BBEBF}" type="presParOf" srcId="{04AF9C20-26B9-4B19-903A-2F8B93C12C5E}" destId="{1F05FA39-15B8-4C3F-8F40-E8684EA8BDA8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6E107-BE8F-4619-96CC-D2644FF21ACB}" type="datetimeFigureOut">
              <a:rPr lang="en-US" smtClean="0"/>
              <a:pPr/>
              <a:t>3/17/2007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1F628-B8CD-4450-B5FF-C64C47E6D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3509C-083D-4C2E-A4FE-924FE7306522}" type="datetimeFigureOut">
              <a:rPr lang="en-US" smtClean="0"/>
              <a:pPr/>
              <a:t>3/17/2007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8A134-E4DE-4FC7-B5CB-CCFE9FDC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49FB2-A143-4BA8-9573-1B0F07EBC442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081E75-6732-48B4-808C-15D2A66086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E7BAE-D938-405C-A84E-14EC1F6C8C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51565-ED92-41AC-AD69-499A1828B61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813A7-BF85-46B3-BA85-A3F44EB2BE37}" type="slidenum">
              <a:rPr lang="en-US"/>
              <a:pPr/>
              <a:t>35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62915-FA86-46D2-BEAD-4988D973892C}" type="slidenum">
              <a:rPr lang="en-US"/>
              <a:pPr/>
              <a:t>36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7B4EC-E8C8-4304-B830-E54F8A6E8638}" type="slidenum">
              <a:rPr lang="en-US"/>
              <a:pPr/>
              <a:t>37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E1212-1A5B-4B0A-B291-CC751E8EF30D}" type="slidenum">
              <a:rPr lang="en-US"/>
              <a:pPr/>
              <a:t>38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E1212-1A5B-4B0A-B291-CC751E8EF30D}" type="slidenum">
              <a:rPr lang="en-US"/>
              <a:pPr/>
              <a:t>39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9C842-7352-4124-B8B1-1AD1244EFF26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88B4C-7067-4021-847C-D5B60F5B3428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7A04D-E294-4104-A0E3-65903929AFA7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7A04D-E294-4104-A0E3-65903929AFA7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A134-E4DE-4FC7-B5CB-CCFE9FDC0B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 dirty="0" smtClean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D2C37E1-A5D7-45FD-833C-6CFFEF37E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4A52-E083-4CCE-BFE3-20126F096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697EB-8BE8-4D96-A058-078844291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0D7CE-C4B6-4CE6-98D6-3AEC01537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1043E-CAF6-41CB-BC63-F323555E9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86010-A96B-47DC-9991-84D2CA319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12BF-2198-4671-AA00-3E10AE55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ACCEB-E4C9-49AF-B98B-BFE0105D1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9593E-0091-4B09-9E0C-DA16EBEFB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101EC-FC4B-43AA-9466-06E0B6F67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7C5C-0AB8-4BE6-B3A1-88EEBDF7C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 dirty="0" smtClean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D2C37E1-A5D7-45FD-833C-6CFFEF37E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4A52-E083-4CCE-BFE3-20126F096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697EB-8BE8-4D96-A058-078844291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0D7CE-C4B6-4CE6-98D6-3AEC01537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1043E-CAF6-41CB-BC63-F323555E9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86010-A96B-47DC-9991-84D2CA319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12BF-2198-4671-AA00-3E10AE55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ACCEB-E4C9-49AF-B98B-BFE0105D1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9593E-0091-4B09-9E0C-DA16EBEFB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101EC-FC4B-43AA-9466-06E0B6F67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7C5C-0AB8-4BE6-B3A1-88EEBDF7C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 dirty="0" smtClean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D2C37E1-A5D7-45FD-833C-6CFFEF37E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4A52-E083-4CCE-BFE3-20126F096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697EB-8BE8-4D96-A058-078844291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0D7CE-C4B6-4CE6-98D6-3AEC01537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1043E-CAF6-41CB-BC63-F323555E9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86010-A96B-47DC-9991-84D2CA319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12BF-2198-4671-AA00-3E10AE55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ACCEB-E4C9-49AF-B98B-BFE0105D1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9593E-0091-4B09-9E0C-DA16EBEFB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101EC-FC4B-43AA-9466-06E0B6F67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7C5C-0AB8-4BE6-B3A1-88EEBDF7C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1981200"/>
            <a:ext cx="63246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3/9/2007</a:t>
            </a:r>
            <a:endParaRPr lang="en-US" dirty="0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AOSD 2007</a:t>
            </a:r>
            <a:endParaRPr lang="en-US" dirty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000"/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1B261-5695-405C-A6E4-49821EB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9FD8-31F2-4D80-96EE-676FA5960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D897D-7173-424E-8080-6A61E4D6D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6C012-8C34-4AE5-9A76-1EFDD298F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D1390-C724-460B-804B-3111F1249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730DC-1017-43B6-B232-C9AEE7E61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51E8-FBBC-45E8-9922-8757B226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EB178-42F1-4921-ABBC-498FC651B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06401-4E5C-4CB0-B363-BD65C3586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DE2DF-D51E-4F34-8953-570D96DA7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97A71-7373-4411-895F-B49FD0E22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086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2819400"/>
            <a:ext cx="7086600" cy="3124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E61FC9-A8AE-4032-A2F9-CF9D400B8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 dirty="0" smtClean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24600"/>
            <a:ext cx="2895600" cy="476250"/>
          </a:xfrm>
        </p:spPr>
        <p:txBody>
          <a:bodyPr/>
          <a:lstStyle>
            <a:extLst/>
          </a:lstStyle>
          <a:p>
            <a:r>
              <a:rPr lang="en-US" dirty="0" smtClean="0"/>
              <a:t>AOSD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886200" y="6305550"/>
            <a:ext cx="2743200" cy="476250"/>
          </a:xfrm>
          <a:prstGeom prst="rect">
            <a:avLst/>
          </a:prstGeom>
        </p:spPr>
        <p:txBody>
          <a:bodyPr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Marc Eaddy – Columbia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990600" y="6305550"/>
            <a:ext cx="2133600" cy="476250"/>
          </a:xfrm>
          <a:prstGeom prst="rect">
            <a:avLst/>
          </a:prstGeom>
        </p:spPr>
        <p:txBody>
          <a:bodyPr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Marc Eaddy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305550"/>
            <a:ext cx="2895600" cy="476250"/>
          </a:xfrm>
        </p:spPr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343400" y="6305550"/>
            <a:ext cx="2133600" cy="476250"/>
          </a:xfrm>
          <a:prstGeom prst="rect">
            <a:avLst/>
          </a:prstGeom>
        </p:spPr>
        <p:txBody>
          <a:bodyPr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Marc Eaddy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FED0C72-B5E8-4D84-8EAC-EAB9B56B99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FED0C72-B5E8-4D84-8EAC-EAB9B56B99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FED0C72-B5E8-4D84-8EAC-EAB9B56B99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+mn-lt"/>
              </a:defRPr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r>
              <a:rPr lang="en-US" smtClean="0"/>
              <a:t>3/9/2007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r>
              <a:rPr lang="en-US" smtClean="0"/>
              <a:t>AOSD 2007</a:t>
            </a: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+mn-lt"/>
              </a:defRPr>
            </a:lvl1pPr>
          </a:lstStyle>
          <a:p>
            <a:fld id="{37C9FDE6-CAF7-4C6B-A662-441F168AC59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 sz="1200"/>
            </a:pPr>
            <a:r>
              <a:rPr lang="en-US" smtClean="0"/>
              <a:t>3/9/2007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 sz="1200"/>
            </a:pPr>
            <a:r>
              <a:rPr lang="en-US" b="0" smtClean="0">
                <a:solidFill>
                  <a:schemeClr val="tx2"/>
                </a:solidFill>
              </a:rPr>
              <a:t>AOSD 2007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9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9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Wicca v2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weaving using the</a:t>
            </a:r>
            <a:br>
              <a:rPr lang="en-US" dirty="0" smtClean="0"/>
            </a:br>
            <a:r>
              <a:rPr lang="en-US" dirty="0" smtClean="0"/>
              <a:t>.NET 2.0 Debugging APIs</a:t>
            </a:r>
            <a:endParaRPr lang="en-US" dirty="0"/>
          </a:p>
        </p:txBody>
      </p:sp>
      <p:pic>
        <p:nvPicPr>
          <p:cNvPr id="4" name="Picture 7" descr="http://www1.cs.columbia.edu/~eaddy/wicca/images/wicca_v1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81400"/>
            <a:ext cx="320304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71600" y="4953000"/>
            <a:ext cx="7406640" cy="1752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 Eaddy</a:t>
            </a: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Columbia University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599" y="457200"/>
            <a:ext cx="3581401" cy="151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weaving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3152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.NET 2.0 Debugging APIs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Edit-and-Continue API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Replaces the .NET 1.1 Profiler API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Dynamic AOP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Edit-and-Continue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Patching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Breakpoint API – Noninvasive advising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FuncEval</a:t>
            </a:r>
            <a:r>
              <a:rPr lang="en-US" sz="2400" dirty="0" smtClean="0"/>
              <a:t> API – In-process advice execution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Intended for debugging, not dynamic AOP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Microsoft Managed Debugger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Hosts Wicca plug-in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Hosts client program in separate process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Command-line shell for weaving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pic>
        <p:nvPicPr>
          <p:cNvPr id="7" name="Picture 7" descr="http://www1.cs.columbia.edu/~eaddy/wicca/images/wicca_v1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193619" cy="198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Demo 2: Dynamic byte code weaving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Using .NET 2.0 Edit-and-Continue API</a:t>
            </a:r>
          </a:p>
          <a:p>
            <a:pPr marL="596646" indent="-51435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1328738" y="4805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1830388" y="4572000"/>
            <a:ext cx="1265237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Compiler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5437188" y="4589462"/>
            <a:ext cx="1517650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Phx.Morph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65" name="AutoShape 8"/>
          <p:cNvSpPr>
            <a:spLocks noChangeArrowheads="1"/>
          </p:cNvSpPr>
          <p:nvPr/>
        </p:nvSpPr>
        <p:spPr bwMode="auto">
          <a:xfrm>
            <a:off x="3144838" y="4805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5434013" y="3276600"/>
            <a:ext cx="13287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5553075" y="3395662"/>
            <a:ext cx="132873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1">
                <a:solidFill>
                  <a:srgbClr val="080808"/>
                </a:solidFill>
              </a:rPr>
              <a:t>Aspect</a:t>
            </a:r>
          </a:p>
          <a:p>
            <a:pPr algn="ctr"/>
            <a:r>
              <a:rPr lang="en-US" sz="1800" b="1">
                <a:solidFill>
                  <a:srgbClr val="080808"/>
                </a:solidFill>
              </a:rPr>
              <a:t>Assemblies</a:t>
            </a:r>
            <a:endParaRPr lang="en-US" b="1">
              <a:solidFill>
                <a:srgbClr val="080808"/>
              </a:solidFill>
            </a:endParaRPr>
          </a:p>
        </p:txBody>
      </p:sp>
      <p:sp>
        <p:nvSpPr>
          <p:cNvPr id="68" name="AutoShape 13"/>
          <p:cNvSpPr>
            <a:spLocks noChangeArrowheads="1"/>
          </p:cNvSpPr>
          <p:nvPr/>
        </p:nvSpPr>
        <p:spPr bwMode="auto">
          <a:xfrm rot="5400000">
            <a:off x="6018213" y="4106862"/>
            <a:ext cx="400050" cy="381000"/>
          </a:xfrm>
          <a:prstGeom prst="rightArrow">
            <a:avLst>
              <a:gd name="adj1" fmla="val 50000"/>
              <a:gd name="adj2" fmla="val 2625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3640138" y="4591050"/>
            <a:ext cx="1265237" cy="769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Compiled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70" name="AutoShape 18"/>
          <p:cNvSpPr>
            <a:spLocks noChangeArrowheads="1"/>
          </p:cNvSpPr>
          <p:nvPr/>
        </p:nvSpPr>
        <p:spPr bwMode="auto">
          <a:xfrm rot="10800000" flipH="1">
            <a:off x="219075" y="43608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400" b="1">
              <a:solidFill>
                <a:srgbClr val="080808"/>
              </a:solidFill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 flipH="1">
            <a:off x="371475" y="45132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  <a:endParaRPr lang="en-US" sz="2000" b="1" dirty="0">
              <a:solidFill>
                <a:srgbClr val="080808"/>
              </a:solidFill>
            </a:endParaRPr>
          </a:p>
          <a:p>
            <a:pPr algn="ctr"/>
            <a:r>
              <a:rPr lang="en-US" sz="2000" b="1" dirty="0">
                <a:solidFill>
                  <a:srgbClr val="080808"/>
                </a:solidFill>
              </a:rPr>
              <a:t>Files</a:t>
            </a:r>
          </a:p>
        </p:txBody>
      </p:sp>
      <p:sp>
        <p:nvSpPr>
          <p:cNvPr id="72" name="AutoShape 30"/>
          <p:cNvSpPr>
            <a:spLocks noChangeArrowheads="1"/>
          </p:cNvSpPr>
          <p:nvPr/>
        </p:nvSpPr>
        <p:spPr bwMode="auto">
          <a:xfrm rot="19139472">
            <a:off x="6992358" y="4349804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3" name="AutoShape 8"/>
          <p:cNvSpPr>
            <a:spLocks noChangeArrowheads="1"/>
          </p:cNvSpPr>
          <p:nvPr/>
        </p:nvSpPr>
        <p:spPr bwMode="auto">
          <a:xfrm>
            <a:off x="4953000" y="47799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7543800" y="3636962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Deltas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7543800" y="4611578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Woven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Program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6" name="AutoShape 30"/>
          <p:cNvSpPr>
            <a:spLocks noChangeArrowheads="1"/>
          </p:cNvSpPr>
          <p:nvPr/>
        </p:nvSpPr>
        <p:spPr bwMode="auto">
          <a:xfrm>
            <a:off x="7010400" y="47799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7543800" y="5618162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Points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8" name="AutoShape 30"/>
          <p:cNvSpPr>
            <a:spLocks noChangeArrowheads="1"/>
          </p:cNvSpPr>
          <p:nvPr/>
        </p:nvSpPr>
        <p:spPr bwMode="auto">
          <a:xfrm rot="2460528" flipV="1">
            <a:off x="6992358" y="524822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Demo 3: Dynamic </a:t>
            </a:r>
            <a:r>
              <a:rPr lang="en-US" sz="4000" dirty="0" err="1" smtClean="0"/>
              <a:t>bp</a:t>
            </a:r>
            <a:r>
              <a:rPr lang="en-US" sz="4000" dirty="0" smtClean="0"/>
              <a:t> weaving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Noninvasive advising via Breakpoint API</a:t>
            </a:r>
          </a:p>
          <a:p>
            <a:r>
              <a:rPr lang="en-US" dirty="0" smtClean="0"/>
              <a:t>In-process advice execution via </a:t>
            </a:r>
            <a:r>
              <a:rPr lang="en-US" dirty="0" err="1" smtClean="0"/>
              <a:t>FuncEval</a:t>
            </a:r>
            <a:r>
              <a:rPr lang="en-US" dirty="0" smtClean="0"/>
              <a:t> API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328738" y="4805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437188" y="4589462"/>
            <a:ext cx="1517650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Phx.Morph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3144838" y="4805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434013" y="3276600"/>
            <a:ext cx="13287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553075" y="3395662"/>
            <a:ext cx="132873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1">
                <a:solidFill>
                  <a:srgbClr val="080808"/>
                </a:solidFill>
              </a:rPr>
              <a:t>Aspect</a:t>
            </a:r>
          </a:p>
          <a:p>
            <a:pPr algn="ctr"/>
            <a:r>
              <a:rPr lang="en-US" sz="1800" b="1">
                <a:solidFill>
                  <a:srgbClr val="080808"/>
                </a:solidFill>
              </a:rPr>
              <a:t>Assemblies</a:t>
            </a:r>
            <a:endParaRPr lang="en-US" b="1">
              <a:solidFill>
                <a:srgbClr val="080808"/>
              </a:solidFill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 rot="5400000">
            <a:off x="6018213" y="4106862"/>
            <a:ext cx="400050" cy="381000"/>
          </a:xfrm>
          <a:prstGeom prst="rightArrow">
            <a:avLst>
              <a:gd name="adj1" fmla="val 50000"/>
              <a:gd name="adj2" fmla="val 2625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3640138" y="4591050"/>
            <a:ext cx="1265237" cy="769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Compiled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 rot="10800000" flipH="1">
            <a:off x="219075" y="43608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400" b="1">
              <a:solidFill>
                <a:srgbClr val="080808"/>
              </a:solidFill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 rot="10800000" flipH="1">
            <a:off x="371475" y="45132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  <a:endParaRPr lang="en-US" sz="2000" b="1" dirty="0">
              <a:solidFill>
                <a:srgbClr val="080808"/>
              </a:solidFill>
            </a:endParaRPr>
          </a:p>
          <a:p>
            <a:pPr algn="ctr"/>
            <a:r>
              <a:rPr lang="en-US" sz="2000" b="1" dirty="0">
                <a:solidFill>
                  <a:srgbClr val="080808"/>
                </a:solidFill>
              </a:rPr>
              <a:t>Files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7543800" y="5618162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Break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Points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 rot="2460528" flipV="1">
            <a:off x="6992358" y="524822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4953000" y="47799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7543800" y="4611578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Woven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Program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auto">
          <a:xfrm>
            <a:off x="7010400" y="47799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543800" y="3620978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Deltas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AutoShape 30"/>
          <p:cNvSpPr>
            <a:spLocks noChangeArrowheads="1"/>
          </p:cNvSpPr>
          <p:nvPr/>
        </p:nvSpPr>
        <p:spPr bwMode="auto">
          <a:xfrm rot="19139472">
            <a:off x="6992358" y="433382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830388" y="4572000"/>
            <a:ext cx="1265237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Compiler</a:t>
            </a:r>
            <a:endParaRPr lang="en-US" sz="1800" b="1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Wicca’s frontend</a:t>
            </a:r>
          </a:p>
          <a:p>
            <a:pPr lvl="1"/>
            <a:r>
              <a:rPr lang="en-US" dirty="0" smtClean="0"/>
              <a:t>Wicca# compiler</a:t>
            </a:r>
          </a:p>
          <a:p>
            <a:r>
              <a:rPr lang="en-US" dirty="0" smtClean="0"/>
              <a:t>Extends C# to support</a:t>
            </a:r>
          </a:p>
          <a:p>
            <a:pPr lvl="1"/>
            <a:r>
              <a:rPr lang="en-US" dirty="0" smtClean="0"/>
              <a:t>Statement annotations</a:t>
            </a:r>
          </a:p>
          <a:p>
            <a:pPr lvl="1"/>
            <a:r>
              <a:rPr lang="en-US" dirty="0" smtClean="0"/>
              <a:t>Side classes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Actually “modularize” crosscutting concerns (without sacrificing other modularity properties)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Wicca# language</a:t>
            </a:r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47650"/>
            <a:ext cx="2838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annotations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143000" y="3111690"/>
            <a:ext cx="8229600" cy="324589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Fine-grained advising</a:t>
            </a:r>
          </a:p>
          <a:p>
            <a:pPr lvl="1"/>
            <a:r>
              <a:rPr lang="en-US" sz="2000" dirty="0" smtClean="0"/>
              <a:t>Statement-level advising (more elegant than dummy methods)</a:t>
            </a:r>
          </a:p>
          <a:p>
            <a:pPr lvl="1"/>
            <a:r>
              <a:rPr lang="en-US" sz="2000" b="1" dirty="0" smtClean="0"/>
              <a:t>Declarative</a:t>
            </a:r>
            <a:r>
              <a:rPr lang="en-US" sz="2000" dirty="0" smtClean="0"/>
              <a:t> instance-level advising</a:t>
            </a:r>
          </a:p>
          <a:p>
            <a:r>
              <a:rPr lang="en-US" sz="2400" dirty="0" smtClean="0"/>
              <a:t>Other possibilities</a:t>
            </a:r>
          </a:p>
          <a:p>
            <a:pPr lvl="1"/>
            <a:r>
              <a:rPr lang="en-US" sz="2000" dirty="0" smtClean="0"/>
              <a:t>Optimization and parallelization hints</a:t>
            </a:r>
          </a:p>
          <a:p>
            <a:pPr lvl="1"/>
            <a:r>
              <a:rPr lang="en-US" sz="2000" dirty="0" smtClean="0"/>
              <a:t>Contracts</a:t>
            </a:r>
          </a:p>
          <a:p>
            <a:pPr lvl="1"/>
            <a:r>
              <a:rPr lang="en-US" sz="2000" dirty="0" smtClean="0"/>
              <a:t>Avoiding reweaving</a:t>
            </a:r>
          </a:p>
          <a:p>
            <a:pPr lvl="1"/>
            <a:r>
              <a:rPr lang="en-US" sz="2000" dirty="0" smtClean="0"/>
              <a:t>Fault isolation</a:t>
            </a:r>
          </a:p>
          <a:p>
            <a:pPr lvl="1"/>
            <a:r>
              <a:rPr lang="en-US" sz="2000" dirty="0" smtClean="0"/>
              <a:t>Oblivious debugging</a:t>
            </a:r>
          </a:p>
          <a:p>
            <a:r>
              <a:rPr lang="en-US" sz="2400" dirty="0" smtClean="0"/>
              <a:t>“Statement Annotations for Fine-Grained Advising”, RAM-SE 2006</a:t>
            </a:r>
          </a:p>
          <a:p>
            <a:pPr lvl="1"/>
            <a:endParaRPr lang="en-US" sz="2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66800" y="1465046"/>
            <a:ext cx="8229600" cy="4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any program statement to be annotated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650" y="2129051"/>
            <a:ext cx="6209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//[Concern("Input")]</a:t>
            </a:r>
          </a:p>
          <a:p>
            <a:r>
              <a:rPr lang="en-US" sz="2400" dirty="0" err="1" smtClean="0">
                <a:latin typeface="Consolas" pitchFamily="49" charset="0"/>
              </a:rPr>
              <a:t>inputMapper.Update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elapsedTime</a:t>
            </a:r>
            <a:r>
              <a:rPr lang="en-US" sz="2400" dirty="0" smtClean="0">
                <a:latin typeface="Consolas" pitchFamily="49" charset="0"/>
              </a:rPr>
              <a:t>);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crosscutting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“Identifying,  Assigning,  and Quantifying Crosscutting Concerns”,  ACOM 2007</a:t>
            </a:r>
          </a:p>
          <a:p>
            <a:r>
              <a:rPr lang="en-US" i="1" dirty="0" smtClean="0"/>
              <a:t>Display updating</a:t>
            </a:r>
            <a:r>
              <a:rPr lang="en-US" dirty="0" smtClean="0"/>
              <a:t> in </a:t>
            </a:r>
            <a:r>
              <a:rPr lang="en-US" dirty="0" err="1" smtClean="0"/>
              <a:t>SimpleDraw</a:t>
            </a:r>
            <a:endParaRPr lang="en-US" dirty="0" smtClean="0"/>
          </a:p>
          <a:p>
            <a:pPr lvl="1"/>
            <a:r>
              <a:rPr lang="en-US" dirty="0" smtClean="0"/>
              <a:t>Degree of scattering: </a:t>
            </a:r>
          </a:p>
          <a:p>
            <a:pPr lvl="1"/>
            <a:r>
              <a:rPr lang="en-US" dirty="0" smtClean="0"/>
              <a:t>Scattering visualization (ala </a:t>
            </a:r>
            <a:r>
              <a:rPr lang="en-US" i="1" dirty="0" err="1" smtClean="0"/>
              <a:t>SeeSoft</a:t>
            </a:r>
            <a:r>
              <a:rPr lang="en-US" dirty="0" smtClean="0"/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3302" y="2971800"/>
            <a:ext cx="12698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3"/>
                </a:solidFill>
              </a:rPr>
              <a:t>0.92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6461" y="4267200"/>
            <a:ext cx="529113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Demo 4: Concern profiling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/>
            <a:r>
              <a:rPr lang="en-US" dirty="0" smtClean="0"/>
              <a:t>Statement annotation-based advising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447800" y="436880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35163" y="4191000"/>
            <a:ext cx="1189037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Wicca#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Compiler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200400" y="4368800"/>
            <a:ext cx="387350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687763" y="4154488"/>
            <a:ext cx="1265237" cy="769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Compiled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 flipH="1">
            <a:off x="152400" y="3886200"/>
            <a:ext cx="1076325" cy="10668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400" b="1">
              <a:solidFill>
                <a:srgbClr val="080808"/>
              </a:solidFill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 rot="10800000" flipH="1">
            <a:off x="304800" y="4038600"/>
            <a:ext cx="1076325" cy="10668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Wicca#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Source</a:t>
            </a:r>
            <a:endParaRPr lang="en-US" sz="2000" b="1" dirty="0">
              <a:solidFill>
                <a:srgbClr val="080808"/>
              </a:solidFill>
            </a:endParaRPr>
          </a:p>
          <a:p>
            <a:pPr algn="ctr"/>
            <a:r>
              <a:rPr lang="en-US" sz="2000" b="1" dirty="0">
                <a:solidFill>
                  <a:srgbClr val="080808"/>
                </a:solidFill>
              </a:rPr>
              <a:t>Files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37188" y="4152900"/>
            <a:ext cx="1517650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Phx.Morph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434013" y="2840038"/>
            <a:ext cx="13287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553075" y="2959100"/>
            <a:ext cx="132873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1">
                <a:solidFill>
                  <a:srgbClr val="080808"/>
                </a:solidFill>
              </a:rPr>
              <a:t>Aspect</a:t>
            </a:r>
          </a:p>
          <a:p>
            <a:pPr algn="ctr"/>
            <a:r>
              <a:rPr lang="en-US" sz="1800" b="1">
                <a:solidFill>
                  <a:srgbClr val="080808"/>
                </a:solidFill>
              </a:rPr>
              <a:t>Assemblies</a:t>
            </a:r>
            <a:endParaRPr lang="en-US" b="1">
              <a:solidFill>
                <a:srgbClr val="080808"/>
              </a:solidFill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 rot="5400000">
            <a:off x="6018213" y="3670300"/>
            <a:ext cx="400050" cy="381000"/>
          </a:xfrm>
          <a:prstGeom prst="rightArrow">
            <a:avLst>
              <a:gd name="adj1" fmla="val 50000"/>
              <a:gd name="adj2" fmla="val 2625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7021513" y="4365625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543800" y="4191000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80808"/>
                </a:solidFill>
              </a:rPr>
              <a:t>Woven</a:t>
            </a:r>
            <a:br>
              <a:rPr lang="en-US" sz="2000" b="1" dirty="0">
                <a:solidFill>
                  <a:srgbClr val="080808"/>
                </a:solidFill>
              </a:rPr>
            </a:br>
            <a:r>
              <a:rPr lang="en-US" sz="2000" b="1" dirty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029200" y="4343400"/>
            <a:ext cx="3667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543800" y="3200400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Deltas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7543800" y="5181600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Points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 rot="19139472">
            <a:off x="6992358" y="391324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 rot="2460528" flipV="1">
            <a:off x="6992358" y="4811658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88" y="1503716"/>
            <a:ext cx="8229600" cy="4069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i="1" dirty="0" smtClean="0"/>
              <a:t>Powerful and disciplined class extension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055424" y="1917700"/>
          <a:ext cx="7783776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problem revisited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47800" y="1612900"/>
            <a:ext cx="822960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parse simple expression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language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3 + 4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Expressions: Literal, Add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Operations: </a:t>
            </a:r>
            <a:r>
              <a:rPr lang="en-US" sz="2800" dirty="0" err="1" smtClean="0">
                <a:latin typeface="+mn-lt"/>
              </a:rPr>
              <a:t>eval</a:t>
            </a:r>
            <a:endParaRPr lang="en-US" sz="2800" dirty="0" smtClean="0">
              <a:latin typeface="+mn-lt"/>
            </a:endParaRP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Extensibility goals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Easily add new expressions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/>
              <a:t>Easily add new operations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/>
              <a:t>C</a:t>
            </a:r>
            <a:r>
              <a:rPr lang="en-US" sz="2800" dirty="0" smtClean="0">
                <a:latin typeface="+mn-lt"/>
              </a:rPr>
              <a:t>annot do </a:t>
            </a:r>
            <a:r>
              <a:rPr lang="en-US" sz="2800" i="1" dirty="0" smtClean="0">
                <a:latin typeface="+mn-lt"/>
              </a:rPr>
              <a:t>both</a:t>
            </a:r>
            <a:r>
              <a:rPr lang="en-US" sz="2800" dirty="0" smtClean="0">
                <a:latin typeface="+mn-lt"/>
              </a:rPr>
              <a:t> easily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90600" y="5867400"/>
            <a:ext cx="8001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14300" indent="-114300">
              <a:spcBef>
                <a:spcPct val="50000"/>
              </a:spcBef>
            </a:pPr>
            <a:r>
              <a:rPr lang="en-US" sz="1200" dirty="0" smtClean="0"/>
              <a:t>P. </a:t>
            </a:r>
            <a:r>
              <a:rPr lang="en-US" sz="1200" dirty="0" err="1" smtClean="0"/>
              <a:t>Tarr</a:t>
            </a:r>
            <a:r>
              <a:rPr lang="en-US" sz="1200" dirty="0" smtClean="0"/>
              <a:t>, H. </a:t>
            </a:r>
            <a:r>
              <a:rPr lang="en-US" sz="1200" dirty="0" err="1" smtClean="0"/>
              <a:t>Ossher</a:t>
            </a:r>
            <a:r>
              <a:rPr lang="en-US" sz="1200" dirty="0" smtClean="0"/>
              <a:t>, W. Harrison, and S. Sutton Jr., "N Degrees of Separation: Multi-Dimensional Separation of Concerns," ICSE 1999</a:t>
            </a:r>
          </a:p>
          <a:p>
            <a:pPr marL="114300" indent="-114300">
              <a:spcBef>
                <a:spcPct val="50000"/>
              </a:spcBef>
            </a:pPr>
            <a:r>
              <a:rPr lang="en-US" sz="1200" dirty="0" smtClean="0"/>
              <a:t>M. </a:t>
            </a:r>
            <a:r>
              <a:rPr lang="en-US" sz="1200" dirty="0" err="1" smtClean="0"/>
              <a:t>Torgersen</a:t>
            </a:r>
            <a:r>
              <a:rPr lang="en-US" sz="1200" dirty="0" smtClean="0"/>
              <a:t>, "The Expression Problem Revisited," ECOOP 2004</a:t>
            </a:r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2" name="Group 24"/>
          <p:cNvGrpSpPr/>
          <p:nvPr/>
        </p:nvGrpSpPr>
        <p:grpSpPr>
          <a:xfrm>
            <a:off x="6172201" y="4186535"/>
            <a:ext cx="2590799" cy="509429"/>
            <a:chOff x="6019801" y="1900535"/>
            <a:chExt cx="2590799" cy="509429"/>
          </a:xfrm>
        </p:grpSpPr>
        <p:sp>
          <p:nvSpPr>
            <p:cNvPr id="13" name="Up Arrow 12"/>
            <p:cNvSpPr/>
            <p:nvPr/>
          </p:nvSpPr>
          <p:spPr>
            <a:xfrm rot="16200000">
              <a:off x="6186418" y="1738382"/>
              <a:ext cx="504965" cy="838200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1800" y="1900535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solidFill>
                    <a:schemeClr val="accent4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Easy in OO</a:t>
              </a:r>
              <a:endParaRPr lang="en-US" sz="24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Group 24"/>
          <p:cNvGrpSpPr/>
          <p:nvPr/>
        </p:nvGrpSpPr>
        <p:grpSpPr>
          <a:xfrm>
            <a:off x="6172200" y="4796135"/>
            <a:ext cx="2743199" cy="513894"/>
            <a:chOff x="6019801" y="1896070"/>
            <a:chExt cx="2743199" cy="513894"/>
          </a:xfrm>
        </p:grpSpPr>
        <p:sp>
          <p:nvSpPr>
            <p:cNvPr id="16" name="Up Arrow 15"/>
            <p:cNvSpPr/>
            <p:nvPr/>
          </p:nvSpPr>
          <p:spPr>
            <a:xfrm rot="16200000">
              <a:off x="6186418" y="1738382"/>
              <a:ext cx="504965" cy="838200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77001" y="1896070"/>
              <a:ext cx="2285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solidFill>
                    <a:schemeClr val="accent4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Easy in FP</a:t>
              </a:r>
              <a:endParaRPr lang="en-US" sz="24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abstract class Expression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abstract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eval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Add : Expression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Expression left, right;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Add(Expression left, Expression right)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this.left</a:t>
            </a:r>
            <a:r>
              <a:rPr lang="en-US" sz="1800" dirty="0" smtClean="0">
                <a:latin typeface="Consolas" pitchFamily="49" charset="0"/>
              </a:rPr>
              <a:t> = left; </a:t>
            </a:r>
            <a:r>
              <a:rPr lang="en-US" sz="1800" dirty="0" err="1" smtClean="0">
                <a:latin typeface="Consolas" pitchFamily="49" charset="0"/>
              </a:rPr>
              <a:t>this.right</a:t>
            </a:r>
            <a:r>
              <a:rPr lang="en-US" sz="1800" dirty="0" smtClean="0">
                <a:latin typeface="Consolas" pitchFamily="49" charset="0"/>
              </a:rPr>
              <a:t> = right;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eval</a:t>
            </a:r>
            <a:r>
              <a:rPr lang="en-US" sz="1800" dirty="0" smtClean="0">
                <a:latin typeface="Consolas" pitchFamily="49" charset="0"/>
              </a:rPr>
              <a:t>() { return </a:t>
            </a:r>
            <a:r>
              <a:rPr lang="en-US" sz="1800" dirty="0" err="1" smtClean="0">
                <a:latin typeface="Consolas" pitchFamily="49" charset="0"/>
              </a:rPr>
              <a:t>left.eval</a:t>
            </a:r>
            <a:r>
              <a:rPr lang="en-US" sz="1800" dirty="0" smtClean="0">
                <a:latin typeface="Consolas" pitchFamily="49" charset="0"/>
              </a:rPr>
              <a:t>() + </a:t>
            </a:r>
            <a:r>
              <a:rPr lang="en-US" sz="1800" dirty="0" err="1" smtClean="0">
                <a:latin typeface="Consolas" pitchFamily="49" charset="0"/>
              </a:rPr>
              <a:t>right.eval</a:t>
            </a:r>
            <a:r>
              <a:rPr lang="en-US" sz="1800" dirty="0" smtClean="0">
                <a:latin typeface="Consolas" pitchFamily="49" charset="0"/>
              </a:rPr>
              <a:t>(); 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>
              <a:latin typeface="Consolas" pitchFamily="49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Parser implementation in OO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47800" y="525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Concern:  </a:t>
            </a:r>
            <a:r>
              <a:rPr lang="en-US" sz="2800" dirty="0" smtClean="0">
                <a:sym typeface="Wingdings" pitchFamily="2" charset="2"/>
              </a:rPr>
              <a:t>Add printing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>
                <a:sym typeface="Wingdings" pitchFamily="2" charset="2"/>
              </a:rPr>
              <a:t>Operations are crosscutting!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Wicca:  A research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Advanced separation of concerns (ASOC)</a:t>
            </a:r>
          </a:p>
          <a:p>
            <a:pPr lvl="1"/>
            <a:r>
              <a:rPr lang="en-US" dirty="0" smtClean="0"/>
              <a:t>First dynamic weaver based on .NET 2.0 Debugging APIs</a:t>
            </a:r>
          </a:p>
          <a:p>
            <a:pPr lvl="1"/>
            <a:r>
              <a:rPr lang="en-US" dirty="0" smtClean="0"/>
              <a:t>New breakpoint weaving technique</a:t>
            </a:r>
          </a:p>
          <a:p>
            <a:pPr lvl="1"/>
            <a:r>
              <a:rPr lang="en-US" dirty="0" smtClean="0"/>
              <a:t>New metrics for measuring crosscutting</a:t>
            </a:r>
          </a:p>
          <a:p>
            <a:r>
              <a:rPr lang="en-US" dirty="0" smtClean="0"/>
              <a:t>Novel language mechanisms</a:t>
            </a:r>
          </a:p>
          <a:p>
            <a:pPr lvl="1"/>
            <a:r>
              <a:rPr lang="en-US" dirty="0" smtClean="0"/>
              <a:t>Statement annotations</a:t>
            </a:r>
          </a:p>
          <a:p>
            <a:pPr lvl="1"/>
            <a:r>
              <a:rPr lang="en-US" dirty="0" smtClean="0"/>
              <a:t>Side classes</a:t>
            </a:r>
          </a:p>
          <a:p>
            <a:r>
              <a:rPr lang="en-US" dirty="0" smtClean="0"/>
              <a:t>Dynamic software updating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AOSD 2007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0" y="1219200"/>
            <a:ext cx="7239000" cy="89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Experimenting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techniques for modularizing crosscutting concerns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abstract class </a:t>
            </a:r>
            <a:r>
              <a:rPr lang="en-US" sz="1800" dirty="0" err="1" smtClean="0">
                <a:latin typeface="Consolas" pitchFamily="49" charset="0"/>
              </a:rPr>
              <a:t>PrintingExpr</a:t>
            </a:r>
            <a:r>
              <a:rPr lang="en-US" sz="1800" dirty="0" smtClean="0">
                <a:latin typeface="Consolas" pitchFamily="49" charset="0"/>
              </a:rPr>
              <a:t> : Expression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abstract void print();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PrintingAdd</a:t>
            </a:r>
            <a:r>
              <a:rPr lang="en-US" sz="1800" dirty="0" smtClean="0">
                <a:latin typeface="Consolas" pitchFamily="49" charset="0"/>
              </a:rPr>
              <a:t> : Add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void print()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Console.WriteLine</a:t>
            </a:r>
            <a:r>
              <a:rPr lang="en-US" sz="1800" dirty="0" smtClean="0">
                <a:latin typeface="Consolas" pitchFamily="49" charset="0"/>
              </a:rPr>
              <a:t>(left + “+” + right);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>
              <a:latin typeface="Consolas" pitchFamily="49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 printing using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7800" y="4648200"/>
            <a:ext cx="7772400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Invasive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Inflexible</a:t>
            </a: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abstract class </a:t>
            </a:r>
            <a:r>
              <a:rPr lang="en-US" sz="1800" dirty="0" err="1" smtClean="0">
                <a:latin typeface="Consolas" pitchFamily="49" charset="0"/>
              </a:rPr>
              <a:t>PrintingExpr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</a:rPr>
              <a:t>+</a:t>
            </a:r>
            <a:r>
              <a:rPr lang="en-US" sz="1800" dirty="0" smtClean="0">
                <a:latin typeface="Consolas" pitchFamily="49" charset="0"/>
              </a:rPr>
              <a:t> Expression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abstract void print();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PrintingAdd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</a:rPr>
              <a:t>+</a:t>
            </a:r>
            <a:r>
              <a:rPr lang="en-US" sz="1800" dirty="0" smtClean="0">
                <a:latin typeface="Consolas" pitchFamily="49" charset="0"/>
              </a:rPr>
              <a:t> Add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void print()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Console.WriteLine</a:t>
            </a:r>
            <a:r>
              <a:rPr lang="en-US" sz="1800" dirty="0" smtClean="0">
                <a:latin typeface="Consolas" pitchFamily="49" charset="0"/>
              </a:rPr>
              <a:t>(left + “+” + right);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>
              <a:latin typeface="Consolas" pitchFamily="49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Printing the side class way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47800" y="4648200"/>
            <a:ext cx="77724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Modularizes the printing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concern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 class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implicitly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extends base class</a:t>
            </a:r>
          </a:p>
          <a:p>
            <a:pPr marL="730250" lvl="1" indent="-273050">
              <a:spcBef>
                <a:spcPct val="20000"/>
              </a:spcBef>
              <a:buClr>
                <a:srgbClr val="FEB80A"/>
              </a:buClr>
              <a:buSzPct val="95000"/>
              <a:buFont typeface="Arial" pitchFamily="34" charset="0"/>
              <a:buChar char="•"/>
            </a:pPr>
            <a:r>
              <a:rPr lang="en-US" sz="2800" baseline="0" dirty="0" smtClean="0"/>
              <a:t>Clients</a:t>
            </a:r>
            <a:r>
              <a:rPr lang="en-US" sz="2800" dirty="0" smtClean="0"/>
              <a:t> (or other sub/side </a:t>
            </a:r>
            <a:r>
              <a:rPr lang="en-US" sz="2800" dirty="0" err="1" smtClean="0"/>
              <a:t>classess</a:t>
            </a:r>
            <a:r>
              <a:rPr lang="en-US" sz="2800" dirty="0" smtClean="0"/>
              <a:t>) oblivious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urved Down Arrow 11"/>
          <p:cNvSpPr/>
          <p:nvPr/>
        </p:nvSpPr>
        <p:spPr>
          <a:xfrm flipH="1">
            <a:off x="3200399" y="2362200"/>
            <a:ext cx="3249423" cy="533400"/>
          </a:xfrm>
          <a:prstGeom prst="curvedDownArrow">
            <a:avLst>
              <a:gd name="adj1" fmla="val 43750"/>
              <a:gd name="adj2" fmla="val 107143"/>
              <a:gd name="adj3" fmla="val 3452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628511" flipH="1" flipV="1">
            <a:off x="4374671" y="1874009"/>
            <a:ext cx="2066288" cy="533400"/>
          </a:xfrm>
          <a:prstGeom prst="curvedDownArrow">
            <a:avLst>
              <a:gd name="adj1" fmla="val 43750"/>
              <a:gd name="adj2" fmla="val 107143"/>
              <a:gd name="adj3" fmla="val 3452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1981200"/>
            <a:ext cx="1569493" cy="120032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Side class composition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operator</a:t>
            </a:r>
          </a:p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Concern: Cache expression evaluation</a:t>
            </a:r>
          </a:p>
          <a:p>
            <a:r>
              <a:rPr lang="en-US" dirty="0" smtClean="0"/>
              <a:t>Invalidate cache when expression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interface </a:t>
            </a:r>
            <a:r>
              <a:rPr lang="en-US" sz="1800" dirty="0" err="1" smtClean="0">
                <a:latin typeface="Consolas" pitchFamily="49" charset="0"/>
              </a:rPr>
              <a:t>IObserver</a:t>
            </a:r>
            <a:r>
              <a:rPr lang="en-US" sz="1800" dirty="0" smtClean="0">
                <a:latin typeface="Consolas" pitchFamily="49" charset="0"/>
              </a:rPr>
              <a:t> {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	void </a:t>
            </a:r>
            <a:r>
              <a:rPr lang="en-US" sz="1800" dirty="0" err="1" smtClean="0">
                <a:latin typeface="Consolas" pitchFamily="49" charset="0"/>
              </a:rPr>
              <a:t>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 lvl="0">
              <a:buNone/>
              <a:defRPr/>
            </a:pPr>
            <a:endParaRPr lang="en-US" sz="1800" dirty="0" smtClean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CachableExpr</a:t>
            </a:r>
            <a:r>
              <a:rPr lang="en-US" sz="1800" dirty="0" smtClean="0">
                <a:latin typeface="Consolas" pitchFamily="49" charset="0"/>
              </a:rPr>
              <a:t> + Expression : </a:t>
            </a:r>
            <a:r>
              <a:rPr lang="en-US" sz="1800" dirty="0" err="1" smtClean="0">
                <a:latin typeface="Consolas" pitchFamily="49" charset="0"/>
              </a:rPr>
              <a:t>IObserver</a:t>
            </a:r>
            <a:r>
              <a:rPr lang="en-US" sz="1800" dirty="0" smtClean="0">
                <a:latin typeface="Consolas" pitchFamily="49" charset="0"/>
              </a:rPr>
              <a:t> {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	protected </a:t>
            </a:r>
            <a:r>
              <a:rPr lang="en-US" sz="1800" dirty="0" err="1" smtClean="0">
                <a:latin typeface="Consolas" pitchFamily="49" charset="0"/>
              </a:rPr>
              <a:t>IObserver</a:t>
            </a:r>
            <a:r>
              <a:rPr lang="en-US" sz="1800" dirty="0" smtClean="0">
                <a:latin typeface="Consolas" pitchFamily="49" charset="0"/>
              </a:rPr>
              <a:t> observer = null;</a:t>
            </a:r>
          </a:p>
          <a:p>
            <a:pPr>
              <a:buNone/>
              <a:defRPr/>
            </a:pPr>
            <a:r>
              <a:rPr lang="en-US" sz="1800" dirty="0" smtClean="0">
                <a:latin typeface="Consolas" pitchFamily="49" charset="0"/>
              </a:rPr>
              <a:t> 	protected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cache;</a:t>
            </a:r>
            <a:br>
              <a:rPr lang="en-US" sz="1800" dirty="0" smtClean="0">
                <a:latin typeface="Consolas" pitchFamily="49" charset="0"/>
              </a:rPr>
            </a:br>
            <a:r>
              <a:rPr lang="en-US" sz="1800" dirty="0" smtClean="0">
                <a:latin typeface="Consolas" pitchFamily="49" charset="0"/>
              </a:rPr>
              <a:t>protected </a:t>
            </a:r>
            <a:r>
              <a:rPr lang="en-US" sz="1800" dirty="0" err="1" smtClean="0">
                <a:latin typeface="Consolas" pitchFamily="49" charset="0"/>
              </a:rPr>
              <a:t>bool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 = false;</a:t>
            </a:r>
          </a:p>
          <a:p>
            <a:pPr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void </a:t>
            </a:r>
            <a:r>
              <a:rPr lang="en-US" sz="1800" dirty="0" err="1" smtClean="0">
                <a:latin typeface="Consolas" pitchFamily="49" charset="0"/>
              </a:rPr>
              <a:t>onChanged</a:t>
            </a:r>
            <a:r>
              <a:rPr lang="en-US" sz="1800" dirty="0" smtClean="0">
                <a:latin typeface="Consolas" pitchFamily="49" charset="0"/>
              </a:rPr>
              <a:t>()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 = false;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if (observer != null) </a:t>
            </a:r>
            <a:r>
              <a:rPr lang="en-US" sz="1800" dirty="0" err="1" smtClean="0">
                <a:latin typeface="Consolas" pitchFamily="49" charset="0"/>
              </a:rPr>
              <a:t>observer.onChanged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interface </a:t>
            </a:r>
            <a:r>
              <a:rPr lang="en-US" sz="1800" dirty="0" err="1" smtClean="0">
                <a:latin typeface="Consolas" pitchFamily="49" charset="0"/>
              </a:rPr>
              <a:t>IObserver</a:t>
            </a:r>
            <a:r>
              <a:rPr lang="en-US" sz="1800" dirty="0" smtClean="0">
                <a:latin typeface="Consolas" pitchFamily="49" charset="0"/>
              </a:rPr>
              <a:t> {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	void </a:t>
            </a:r>
            <a:r>
              <a:rPr lang="en-US" sz="1800" dirty="0" err="1" smtClean="0">
                <a:latin typeface="Consolas" pitchFamily="49" charset="0"/>
              </a:rPr>
              <a:t>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 lvl="0">
              <a:buNone/>
              <a:defRPr/>
            </a:pPr>
            <a:endParaRPr lang="en-US" sz="1800" dirty="0" smtClean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CachableExpr</a:t>
            </a:r>
            <a:r>
              <a:rPr lang="en-US" sz="1800" dirty="0" smtClean="0">
                <a:latin typeface="Consolas" pitchFamily="49" charset="0"/>
              </a:rPr>
              <a:t> + Expression : </a:t>
            </a:r>
            <a:r>
              <a:rPr lang="en-US" sz="1800" b="1" dirty="0" err="1" smtClean="0">
                <a:latin typeface="Consolas" pitchFamily="49" charset="0"/>
              </a:rPr>
              <a:t>IObserver</a:t>
            </a:r>
            <a:r>
              <a:rPr lang="en-US" sz="1800" dirty="0" smtClean="0">
                <a:latin typeface="Consolas" pitchFamily="49" charset="0"/>
              </a:rPr>
              <a:t> {</a:t>
            </a:r>
          </a:p>
          <a:p>
            <a:pPr lvl="0"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protected </a:t>
            </a:r>
            <a:r>
              <a:rPr lang="en-US" sz="1800" b="1" dirty="0" err="1" smtClean="0">
                <a:latin typeface="Consolas" pitchFamily="49" charset="0"/>
              </a:rPr>
              <a:t>IObserver</a:t>
            </a:r>
            <a:r>
              <a:rPr lang="en-US" sz="1800" b="1" dirty="0" smtClean="0">
                <a:latin typeface="Consolas" pitchFamily="49" charset="0"/>
              </a:rPr>
              <a:t> observer = null;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 	protected 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cache;</a:t>
            </a:r>
            <a:br>
              <a:rPr lang="en-US" sz="1800" b="1" dirty="0" smtClean="0">
                <a:latin typeface="Consolas" pitchFamily="49" charset="0"/>
              </a:rPr>
            </a:br>
            <a:r>
              <a:rPr lang="en-US" sz="1800" b="1" dirty="0" smtClean="0">
                <a:latin typeface="Consolas" pitchFamily="49" charset="0"/>
              </a:rPr>
              <a:t>protected </a:t>
            </a:r>
            <a:r>
              <a:rPr lang="en-US" sz="1800" b="1" dirty="0" err="1" smtClean="0">
                <a:latin typeface="Consolas" pitchFamily="49" charset="0"/>
              </a:rPr>
              <a:t>bool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isCacheValid</a:t>
            </a:r>
            <a:r>
              <a:rPr lang="en-US" sz="1800" b="1" dirty="0" smtClean="0">
                <a:latin typeface="Consolas" pitchFamily="49" charset="0"/>
              </a:rPr>
              <a:t> = false;</a:t>
            </a:r>
          </a:p>
          <a:p>
            <a:pPr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void </a:t>
            </a:r>
            <a:r>
              <a:rPr lang="en-US" sz="1800" dirty="0" err="1" smtClean="0">
                <a:latin typeface="Consolas" pitchFamily="49" charset="0"/>
              </a:rPr>
              <a:t>onChanged</a:t>
            </a:r>
            <a:r>
              <a:rPr lang="en-US" sz="1800" dirty="0" smtClean="0">
                <a:latin typeface="Consolas" pitchFamily="49" charset="0"/>
              </a:rPr>
              <a:t>()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 = false;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if (observer != null) </a:t>
            </a:r>
            <a:r>
              <a:rPr lang="en-US" sz="1800" dirty="0" err="1" smtClean="0">
                <a:latin typeface="Consolas" pitchFamily="49" charset="0"/>
              </a:rPr>
              <a:t>observer.onChanged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 lvl="0">
              <a:buNone/>
              <a:defRPr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grpSp>
        <p:nvGrpSpPr>
          <p:cNvPr id="6" name="Group 24"/>
          <p:cNvGrpSpPr/>
          <p:nvPr/>
        </p:nvGrpSpPr>
        <p:grpSpPr>
          <a:xfrm>
            <a:off x="6431507" y="3048000"/>
            <a:ext cx="2483893" cy="923330"/>
            <a:chOff x="6019800" y="1676400"/>
            <a:chExt cx="2483893" cy="923330"/>
          </a:xfrm>
        </p:grpSpPr>
        <p:sp>
          <p:nvSpPr>
            <p:cNvPr id="7" name="Up Arrow 6"/>
            <p:cNvSpPr/>
            <p:nvPr/>
          </p:nvSpPr>
          <p:spPr>
            <a:xfrm rot="16200000">
              <a:off x="6258792" y="1666008"/>
              <a:ext cx="504965" cy="982949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4200" y="1676400"/>
              <a:ext cx="15694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Member</a:t>
              </a:r>
            </a:p>
            <a:p>
              <a:pPr algn="ct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intertype declarations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9" name="Up Arrow 8"/>
          <p:cNvSpPr/>
          <p:nvPr/>
        </p:nvSpPr>
        <p:spPr>
          <a:xfrm rot="14274837">
            <a:off x="6588398" y="1888510"/>
            <a:ext cx="504965" cy="982949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93507" y="1600200"/>
            <a:ext cx="1569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Interface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intertype declaration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CachableAdd</a:t>
            </a:r>
            <a:r>
              <a:rPr lang="en-US" sz="1800" dirty="0" smtClean="0">
                <a:latin typeface="Consolas" pitchFamily="49" charset="0"/>
              </a:rPr>
              <a:t> + Add {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Add(Expression left, Expression right)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base(left, right);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this.left.observer</a:t>
            </a:r>
            <a:r>
              <a:rPr lang="en-US" sz="1800" dirty="0" smtClean="0">
                <a:latin typeface="Consolas" pitchFamily="49" charset="0"/>
              </a:rPr>
              <a:t> = this;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this.right.observer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override public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eval</a:t>
            </a:r>
            <a:r>
              <a:rPr lang="en-US" sz="1800" dirty="0" smtClean="0">
                <a:latin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if (!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cache = </a:t>
            </a:r>
            <a:r>
              <a:rPr lang="en-US" sz="1800" dirty="0" err="1" smtClean="0">
                <a:latin typeface="Consolas" pitchFamily="49" charset="0"/>
              </a:rPr>
              <a:t>base.eval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 = true;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return cache;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 		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</a:t>
            </a:r>
            <a:r>
              <a:rPr lang="en-US" sz="1800" dirty="0" err="1" smtClean="0">
                <a:latin typeface="Consolas" pitchFamily="49" charset="0"/>
              </a:rPr>
              <a:t>CachableAdd</a:t>
            </a:r>
            <a:r>
              <a:rPr lang="en-US" sz="1800" dirty="0" smtClean="0">
                <a:latin typeface="Consolas" pitchFamily="49" charset="0"/>
              </a:rPr>
              <a:t> + Add {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Add(Expression left, Expression right)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base(left, right);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this.left.observer</a:t>
            </a:r>
            <a:r>
              <a:rPr lang="en-US" sz="1800" dirty="0" smtClean="0">
                <a:latin typeface="Consolas" pitchFamily="49" charset="0"/>
              </a:rPr>
              <a:t> = this;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this.right.observer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override public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eval</a:t>
            </a:r>
            <a:r>
              <a:rPr lang="en-US" sz="1800" dirty="0" smtClean="0">
                <a:latin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if (!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cache = </a:t>
            </a:r>
            <a:r>
              <a:rPr lang="en-US" sz="1800" b="1" dirty="0" err="1" smtClean="0">
                <a:latin typeface="Consolas" pitchFamily="49" charset="0"/>
              </a:rPr>
              <a:t>base</a:t>
            </a:r>
            <a:r>
              <a:rPr lang="en-US" sz="1800" dirty="0" err="1" smtClean="0">
                <a:latin typeface="Consolas" pitchFamily="49" charset="0"/>
              </a:rPr>
              <a:t>.eval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isCacheValid</a:t>
            </a:r>
            <a:r>
              <a:rPr lang="en-US" sz="1800" dirty="0" smtClean="0">
                <a:latin typeface="Consolas" pitchFamily="49" charset="0"/>
              </a:rPr>
              <a:t> = true;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return cache;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 		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13985245">
            <a:off x="5059431" y="3726351"/>
            <a:ext cx="409433" cy="104257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3618474"/>
            <a:ext cx="1950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Call ‘next’ delegate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(i.e., proceed)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</a:rPr>
              <a:t>override Expression left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set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base.left</a:t>
            </a:r>
            <a:r>
              <a:rPr lang="en-US" sz="1800" dirty="0" smtClean="0">
                <a:latin typeface="Consolas" pitchFamily="49" charset="0"/>
              </a:rPr>
              <a:t> = value;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this.left.observer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</a:rPr>
              <a:t>override Expression right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set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base.right</a:t>
            </a:r>
            <a:r>
              <a:rPr lang="en-US" sz="1800" dirty="0" smtClean="0">
                <a:latin typeface="Consolas" pitchFamily="49" charset="0"/>
              </a:rPr>
              <a:t> = value;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this.right.observer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override Expression left {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	set</a:t>
            </a:r>
            <a:r>
              <a:rPr lang="en-US" sz="1800" dirty="0" smtClean="0">
                <a:latin typeface="Consolas" pitchFamily="49" charset="0"/>
              </a:rPr>
              <a:t> {</a:t>
            </a:r>
            <a:r>
              <a:rPr lang="en-US" sz="1800" b="1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base.left</a:t>
            </a:r>
            <a:r>
              <a:rPr lang="en-US" sz="1800" dirty="0" smtClean="0">
                <a:latin typeface="Consolas" pitchFamily="49" charset="0"/>
              </a:rPr>
              <a:t> = value;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this.left.observer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override Expression right {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</a:rPr>
              <a:t>		set</a:t>
            </a:r>
            <a:r>
              <a:rPr lang="en-US" sz="1800" dirty="0" smtClean="0">
                <a:latin typeface="Consolas" pitchFamily="49" charset="0"/>
              </a:rPr>
              <a:t>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base.right</a:t>
            </a:r>
            <a:r>
              <a:rPr lang="en-US" sz="1800" dirty="0" smtClean="0">
                <a:latin typeface="Consolas" pitchFamily="49" charset="0"/>
              </a:rPr>
              <a:t> = value;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this.right.observer</a:t>
            </a:r>
            <a:r>
              <a:rPr lang="en-US" sz="18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	</a:t>
            </a:r>
            <a:r>
              <a:rPr lang="en-US" sz="1800" dirty="0" err="1" smtClean="0">
                <a:latin typeface="Consolas" pitchFamily="49" charset="0"/>
              </a:rPr>
              <a:t>this.onChange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2330825">
            <a:off x="1415368" y="1684324"/>
            <a:ext cx="409433" cy="1089469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590800"/>
            <a:ext cx="156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Override virtual field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Up Arrow 8"/>
          <p:cNvSpPr/>
          <p:nvPr/>
        </p:nvSpPr>
        <p:spPr>
          <a:xfrm rot="8315872">
            <a:off x="1253436" y="3169507"/>
            <a:ext cx="409433" cy="1025112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class: Caching </a:t>
            </a:r>
            <a:r>
              <a:rPr lang="en-US" dirty="0" err="1" smtClean="0"/>
              <a:t>eval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>
              <a:latin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override Expression [</a:t>
            </a:r>
            <a:r>
              <a:rPr lang="en-US" sz="2000" b="1" dirty="0" smtClean="0">
                <a:latin typeface="Consolas" pitchFamily="49" charset="0"/>
              </a:rPr>
              <a:t>$which</a:t>
            </a:r>
            <a:r>
              <a:rPr lang="en-US" sz="2000" dirty="0" smtClean="0">
                <a:latin typeface="Consolas" pitchFamily="49" charset="0"/>
              </a:rPr>
              <a:t> = </a:t>
            </a:r>
            <a:r>
              <a:rPr lang="en-US" sz="2000" b="1" dirty="0" smtClean="0">
                <a:latin typeface="Consolas" pitchFamily="49" charset="0"/>
              </a:rPr>
              <a:t>left | right</a:t>
            </a:r>
            <a:r>
              <a:rPr lang="en-US" sz="2000" dirty="0" smtClean="0">
                <a:latin typeface="Consolas" pitchFamily="49" charset="0"/>
              </a:rPr>
              <a:t>]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	set {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base.</a:t>
            </a:r>
            <a:r>
              <a:rPr lang="en-US" sz="2000" b="1" dirty="0" err="1" smtClean="0">
                <a:latin typeface="Consolas" pitchFamily="49" charset="0"/>
              </a:rPr>
              <a:t>$which</a:t>
            </a:r>
            <a:r>
              <a:rPr lang="en-US" sz="2000" dirty="0" smtClean="0">
                <a:latin typeface="Consolas" pitchFamily="49" charset="0"/>
              </a:rPr>
              <a:t> = value;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this.</a:t>
            </a:r>
            <a:r>
              <a:rPr lang="en-US" sz="2000" b="1" dirty="0" err="1" smtClean="0">
                <a:latin typeface="Consolas" pitchFamily="49" charset="0"/>
              </a:rPr>
              <a:t>$which</a:t>
            </a:r>
            <a:r>
              <a:rPr lang="en-US" sz="2000" dirty="0" err="1" smtClean="0">
                <a:latin typeface="Consolas" pitchFamily="49" charset="0"/>
              </a:rPr>
              <a:t>.observer</a:t>
            </a:r>
            <a:r>
              <a:rPr lang="en-US" sz="2000" dirty="0" smtClean="0">
                <a:latin typeface="Consolas" pitchFamily="49" charset="0"/>
              </a:rPr>
              <a:t> = this;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this.onChange</a:t>
            </a:r>
            <a:r>
              <a:rPr lang="en-US" sz="20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	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 rot="14673550">
            <a:off x="5992762" y="1736916"/>
            <a:ext cx="409433" cy="104257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1600200"/>
            <a:ext cx="186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Metavariable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Up Arrow 12"/>
          <p:cNvSpPr/>
          <p:nvPr/>
        </p:nvSpPr>
        <p:spPr>
          <a:xfrm rot="18701601">
            <a:off x="7423266" y="2913379"/>
            <a:ext cx="409433" cy="104257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86600" y="3849469"/>
            <a:ext cx="186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Limited quantification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Wicca:  A research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Advanced separation of concerns (ASOC)</a:t>
            </a:r>
          </a:p>
          <a:p>
            <a:pPr lvl="1"/>
            <a:r>
              <a:rPr lang="en-US" dirty="0" smtClean="0"/>
              <a:t>First dynamic weaver based on .NET 2.0 Debugging APIs</a:t>
            </a:r>
          </a:p>
          <a:p>
            <a:pPr lvl="1"/>
            <a:r>
              <a:rPr lang="en-US" dirty="0" smtClean="0"/>
              <a:t>New breakpoint weaving technique</a:t>
            </a:r>
          </a:p>
          <a:p>
            <a:pPr lvl="1"/>
            <a:r>
              <a:rPr lang="en-US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3"/>
                </a:solidFill>
              </a:rPr>
              <a:t>New metrics for measuring crosscutting</a:t>
            </a:r>
            <a:endParaRPr lang="en-US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r>
              <a:rPr lang="en-US" dirty="0" smtClean="0"/>
              <a:t>Novel language mechanisms</a:t>
            </a:r>
          </a:p>
          <a:p>
            <a:pPr lvl="1"/>
            <a:r>
              <a:rPr lang="en-US" dirty="0" smtClean="0"/>
              <a:t>Statement annotations</a:t>
            </a:r>
          </a:p>
          <a:p>
            <a:pPr lvl="1"/>
            <a:r>
              <a:rPr lang="en-US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3"/>
                </a:solidFill>
              </a:rPr>
              <a:t>Side classes</a:t>
            </a:r>
          </a:p>
          <a:p>
            <a:r>
              <a:rPr lang="en-US" dirty="0" smtClean="0"/>
              <a:t>Dynamic software updating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AOSD 2007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0" y="1219200"/>
            <a:ext cx="7010400" cy="89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Experimenting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techniques for modularizing crosscutting concerns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236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class Add : Expression {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</a:t>
            </a:r>
            <a:r>
              <a:rPr lang="en-US" sz="1800" b="1" dirty="0" smtClean="0">
                <a:latin typeface="Consolas" pitchFamily="49" charset="0"/>
              </a:rPr>
              <a:t>virtual </a:t>
            </a:r>
            <a:r>
              <a:rPr lang="en-US" sz="1800" dirty="0" smtClean="0">
                <a:latin typeface="Consolas" pitchFamily="49" charset="0"/>
              </a:rPr>
              <a:t>Expression left, right;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Add(Expression left, Expression right) {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</a:rPr>
              <a:t>this.left</a:t>
            </a:r>
            <a:r>
              <a:rPr lang="en-US" sz="1800" dirty="0" smtClean="0">
                <a:latin typeface="Consolas" pitchFamily="49" charset="0"/>
              </a:rPr>
              <a:t> = left; </a:t>
            </a:r>
            <a:r>
              <a:rPr lang="en-US" sz="1800" dirty="0" err="1" smtClean="0">
                <a:latin typeface="Consolas" pitchFamily="49" charset="0"/>
              </a:rPr>
              <a:t>this.right</a:t>
            </a:r>
            <a:r>
              <a:rPr lang="en-US" sz="1800" dirty="0" smtClean="0">
                <a:latin typeface="Consolas" pitchFamily="49" charset="0"/>
              </a:rPr>
              <a:t> = right; 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	public </a:t>
            </a:r>
            <a:r>
              <a:rPr lang="en-US" sz="1800" b="1" dirty="0" smtClean="0">
                <a:latin typeface="Consolas" pitchFamily="49" charset="0"/>
              </a:rPr>
              <a:t>virtual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eval</a:t>
            </a:r>
            <a:r>
              <a:rPr lang="en-US" sz="1800" dirty="0" smtClean="0">
                <a:latin typeface="Consolas" pitchFamily="49" charset="0"/>
              </a:rPr>
              <a:t>() {return </a:t>
            </a:r>
            <a:r>
              <a:rPr lang="en-US" sz="1800" dirty="0" err="1" smtClean="0">
                <a:latin typeface="Consolas" pitchFamily="49" charset="0"/>
              </a:rPr>
              <a:t>left.eval</a:t>
            </a:r>
            <a:r>
              <a:rPr lang="en-US" sz="1800" dirty="0" smtClean="0">
                <a:latin typeface="Consolas" pitchFamily="49" charset="0"/>
              </a:rPr>
              <a:t>() + </a:t>
            </a:r>
            <a:r>
              <a:rPr lang="en-US" sz="1800" dirty="0" err="1" smtClean="0">
                <a:latin typeface="Consolas" pitchFamily="49" charset="0"/>
              </a:rPr>
              <a:t>right.eval</a:t>
            </a:r>
            <a:r>
              <a:rPr lang="en-US" sz="1800" dirty="0" smtClean="0">
                <a:latin typeface="Consolas" pitchFamily="49" charset="0"/>
              </a:rPr>
              <a:t>();}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Base class must allow extension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Addresses needs of existing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Subclasses</a:t>
            </a:r>
          </a:p>
          <a:p>
            <a:pPr lvl="1"/>
            <a:r>
              <a:rPr lang="en-US" dirty="0" smtClean="0"/>
              <a:t>Inflexible composition</a:t>
            </a:r>
          </a:p>
          <a:p>
            <a:pPr lvl="1"/>
            <a:r>
              <a:rPr lang="en-US" dirty="0" smtClean="0"/>
              <a:t>Only extend one base class</a:t>
            </a:r>
          </a:p>
          <a:p>
            <a:pPr lvl="1"/>
            <a:r>
              <a:rPr lang="en-US" dirty="0" smtClean="0"/>
              <a:t>Only extend instance methods</a:t>
            </a:r>
          </a:p>
          <a:p>
            <a:pPr lvl="1"/>
            <a:r>
              <a:rPr lang="en-US" dirty="0" smtClean="0"/>
              <a:t>Requires invasive changes in clients</a:t>
            </a:r>
          </a:p>
          <a:p>
            <a:r>
              <a:rPr lang="en-US" dirty="0" smtClean="0"/>
              <a:t>Open classes/refinements/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r>
              <a:rPr lang="en-US" dirty="0" smtClean="0"/>
              <a:t>Need for composition ordering</a:t>
            </a:r>
          </a:p>
          <a:p>
            <a:pPr lvl="1"/>
            <a:r>
              <a:rPr lang="en-US" dirty="0" smtClean="0"/>
              <a:t>Need for constructor and static member overriding</a:t>
            </a:r>
          </a:p>
          <a:p>
            <a:r>
              <a:rPr lang="en-US" dirty="0" smtClean="0"/>
              <a:t>Aspects</a:t>
            </a:r>
          </a:p>
          <a:p>
            <a:pPr lvl="1"/>
            <a:r>
              <a:rPr lang="en-US" dirty="0" smtClean="0"/>
              <a:t>Lack of modular reasoning</a:t>
            </a:r>
          </a:p>
          <a:p>
            <a:pPr lvl="1"/>
            <a:r>
              <a:rPr lang="en-US" dirty="0" smtClean="0"/>
              <a:t>Poor integration with existing OO semantics and notation</a:t>
            </a:r>
          </a:p>
          <a:p>
            <a:pPr lvl="1"/>
            <a:r>
              <a:rPr lang="en-US" dirty="0" smtClean="0"/>
              <a:t>Need for symmetric model</a:t>
            </a:r>
          </a:p>
          <a:p>
            <a:pPr lvl="1"/>
            <a:r>
              <a:rPr lang="en-US" dirty="0" smtClean="0"/>
              <a:t>Matching wrong join points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00288" cy="1143000"/>
          </a:xfrm>
        </p:spPr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graphicFrame>
        <p:nvGraphicFramePr>
          <p:cNvPr id="45" name="Content Placeholder 44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AOSD 2007</a:t>
            </a:r>
            <a:endParaRPr lang="en-US" dirty="0"/>
          </a:p>
        </p:txBody>
      </p:sp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590800"/>
            <a:ext cx="2722422" cy="99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Rectangle 46"/>
          <p:cNvSpPr/>
          <p:nvPr/>
        </p:nvSpPr>
        <p:spPr>
          <a:xfrm>
            <a:off x="3505200" y="5322093"/>
            <a:ext cx="26670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Wicca#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05200" y="5162490"/>
            <a:ext cx="1489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side</a:t>
            </a:r>
            <a:r>
              <a:rPr lang="en-US" sz="2000" b="1" dirty="0" err="1" smtClean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Classes</a:t>
            </a:r>
            <a:endParaRPr lang="en-US" sz="2000" b="1" dirty="0">
              <a:ln w="1905"/>
              <a:solidFill>
                <a:schemeClr val="accent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92981" y="5924490"/>
            <a:ext cx="16049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@Statement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Phoenix Team</a:t>
            </a:r>
          </a:p>
          <a:p>
            <a:r>
              <a:rPr lang="en-US" dirty="0" smtClean="0"/>
              <a:t>Wicca developers</a:t>
            </a:r>
          </a:p>
          <a:p>
            <a:pPr lvl="1"/>
            <a:r>
              <a:rPr lang="en-US" dirty="0" err="1" smtClean="0"/>
              <a:t>Boriana</a:t>
            </a:r>
            <a:r>
              <a:rPr lang="en-US" dirty="0" smtClean="0"/>
              <a:t> </a:t>
            </a:r>
            <a:r>
              <a:rPr lang="en-US" dirty="0" err="1" smtClean="0"/>
              <a:t>Ditcheva</a:t>
            </a:r>
            <a:endParaRPr lang="en-US" dirty="0" smtClean="0"/>
          </a:p>
          <a:p>
            <a:pPr lvl="1"/>
            <a:r>
              <a:rPr lang="en-US" dirty="0" smtClean="0"/>
              <a:t>Rajesh </a:t>
            </a:r>
            <a:r>
              <a:rPr lang="en-US" dirty="0" err="1" smtClean="0"/>
              <a:t>Ramakrishnan</a:t>
            </a:r>
            <a:endParaRPr lang="en-US" dirty="0" smtClean="0"/>
          </a:p>
          <a:p>
            <a:pPr lvl="1"/>
            <a:r>
              <a:rPr lang="en-US" dirty="0" smtClean="0"/>
              <a:t>Adam Vartanian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2209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Phx.Morph architecture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52863" y="1371600"/>
            <a:ext cx="4886325" cy="2735263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2400" b="1" i="1" dirty="0">
                <a:solidFill>
                  <a:srgbClr val="0000FF"/>
                </a:solidFill>
                <a:latin typeface="Arial" charset="0"/>
              </a:rPr>
              <a:t>Phx.Morph</a:t>
            </a:r>
            <a:endParaRPr lang="en-US" sz="2000" b="1" i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005263" y="1905000"/>
            <a:ext cx="4592637" cy="693738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Editors</a:t>
            </a:r>
          </a:p>
          <a:p>
            <a:pPr algn="ctr"/>
            <a:r>
              <a:rPr lang="en-US" sz="1600" b="1" i="1">
                <a:solidFill>
                  <a:srgbClr val="080808"/>
                </a:solidFill>
                <a:latin typeface="Arial" charset="0"/>
              </a:rPr>
              <a:t>Open Classes, binary and breakpoint weaving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005263" y="2689225"/>
            <a:ext cx="4592637" cy="611188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Phoenix-specific AOP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005263" y="3390900"/>
            <a:ext cx="4592637" cy="611188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Attribute Handlers</a:t>
            </a:r>
            <a:endParaRPr lang="en-US" sz="1600" b="1" i="1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55613" y="4235450"/>
            <a:ext cx="5321300" cy="1854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86275"/>
                  <a:invGamma/>
                </a:scheme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algn="ctr"/>
            <a:r>
              <a:rPr lang="en-US" sz="2800" b="1" dirty="0">
                <a:solidFill>
                  <a:srgbClr val="080808"/>
                </a:solidFill>
                <a:latin typeface="Arial" charset="0"/>
              </a:rPr>
              <a:t>Phoenix</a:t>
            </a:r>
            <a:endParaRPr lang="en-US" sz="2400" b="1" dirty="0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477838" y="1379538"/>
            <a:ext cx="1990725" cy="271938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86275"/>
                  <a:invGamma/>
                </a:scheme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PEREW</a:t>
            </a:r>
          </a:p>
          <a:p>
            <a:pPr algn="ctr"/>
            <a:r>
              <a:rPr lang="en-US" sz="2000" b="1" i="1">
                <a:solidFill>
                  <a:srgbClr val="080808"/>
                </a:solidFill>
                <a:latin typeface="Arial" charset="0"/>
              </a:rPr>
              <a:t>Assembly</a:t>
            </a:r>
          </a:p>
          <a:p>
            <a:pPr algn="ctr"/>
            <a:r>
              <a:rPr lang="en-US" sz="2000" b="1" i="1">
                <a:solidFill>
                  <a:srgbClr val="080808"/>
                </a:solidFill>
                <a:latin typeface="Arial" charset="0"/>
              </a:rPr>
              <a:t>Re-Writer</a:t>
            </a:r>
            <a:endParaRPr lang="en-US" b="1" i="1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883275" y="4227513"/>
            <a:ext cx="2870200" cy="1862137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Phx.Aop</a:t>
            </a:r>
            <a:endParaRPr lang="en-US" sz="20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045200" y="4710113"/>
            <a:ext cx="2582863" cy="585787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AOP</a:t>
            </a:r>
          </a:p>
          <a:p>
            <a:pPr algn="ctr"/>
            <a:r>
              <a:rPr lang="en-US" sz="1400" b="1" i="1">
                <a:solidFill>
                  <a:srgbClr val="080808"/>
                </a:solidFill>
                <a:latin typeface="Arial" charset="0"/>
              </a:rPr>
              <a:t>Joinpoints, pointcuts, …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045200" y="5375275"/>
            <a:ext cx="2582863" cy="611188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80808"/>
                </a:solidFill>
                <a:latin typeface="Arial" charset="0"/>
              </a:rPr>
              <a:t>Attributes</a:t>
            </a:r>
          </a:p>
          <a:p>
            <a:pPr algn="ctr"/>
            <a:r>
              <a:rPr lang="en-US" sz="1400" b="1" i="1">
                <a:solidFill>
                  <a:srgbClr val="080808"/>
                </a:solidFill>
                <a:latin typeface="Arial" charset="0"/>
              </a:rPr>
              <a:t>Custom AOP annotations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55613" y="6196013"/>
            <a:ext cx="8307387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80808"/>
                </a:solidFill>
                <a:latin typeface="Arial" charset="0"/>
              </a:rPr>
              <a:t>.NET</a:t>
            </a:r>
            <a:endParaRPr lang="en-US" sz="2400" b="1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565400" y="1377950"/>
            <a:ext cx="1185863" cy="272415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Morph</a:t>
            </a:r>
          </a:p>
          <a:p>
            <a:pPr algn="ctr"/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Plugin</a:t>
            </a:r>
            <a:endParaRPr lang="en-US" sz="2000" b="1" i="1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14" name="Picture 6" descr="Official-phx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00600"/>
            <a:ext cx="1219200" cy="1219200"/>
          </a:xfrm>
          <a:prstGeom prst="rect">
            <a:avLst/>
          </a:prstGeom>
          <a:noFill/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57200" y="1154113"/>
          <a:ext cx="8229600" cy="5475287"/>
        </p:xfrm>
        <a:graphic>
          <a:graphicData uri="http://schemas.openxmlformats.org/presentationml/2006/ole">
            <p:oleObj spid="_x0000_s312322" name="Visio" r:id="rId4" imgW="6157570" imgH="4096817" progId="">
              <p:embed/>
            </p:oleObj>
          </a:graphicData>
        </a:graphic>
      </p:graphicFrame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Wicca architecture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" y="1154113"/>
          <a:ext cx="8229600" cy="5475287"/>
        </p:xfrm>
        <a:graphic>
          <a:graphicData uri="http://schemas.openxmlformats.org/presentationml/2006/ole">
            <p:oleObj spid="_x0000_s313346" name="Visio" r:id="rId4" imgW="6157570" imgH="4096817" progId="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362200" y="3130550"/>
            <a:ext cx="1295400" cy="1066800"/>
          </a:xfrm>
          <a:prstGeom prst="rect">
            <a:avLst/>
          </a:prstGeom>
          <a:gradFill rotWithShape="1">
            <a:gsLst>
              <a:gs pos="0">
                <a:srgbClr val="5E9EFF">
                  <a:alpha val="80000"/>
                </a:srgbClr>
              </a:gs>
              <a:gs pos="39999">
                <a:srgbClr val="85C2FF">
                  <a:alpha val="80000"/>
                </a:srgbClr>
              </a:gs>
              <a:gs pos="70000">
                <a:srgbClr val="C4D6EB">
                  <a:alpha val="80000"/>
                </a:srgbClr>
              </a:gs>
              <a:gs pos="100000">
                <a:srgbClr val="FFEBFA">
                  <a:alpha val="80000"/>
                </a:srgbClr>
              </a:gs>
            </a:gsLst>
            <a:lin ang="5400000" scaled="0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80808"/>
                </a:solidFill>
                <a:latin typeface="Arial" charset="0"/>
              </a:rPr>
              <a:t>Phx.Morph</a:t>
            </a:r>
            <a:endParaRPr lang="en-US" sz="1600" b="1" dirty="0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62200" y="4267200"/>
            <a:ext cx="1295400" cy="539750"/>
          </a:xfrm>
          <a:prstGeom prst="rect">
            <a:avLst/>
          </a:prstGeom>
          <a:gradFill rotWithShape="1">
            <a:gsLst>
              <a:gs pos="0">
                <a:srgbClr val="5E9EFF">
                  <a:alpha val="80000"/>
                </a:srgbClr>
              </a:gs>
              <a:gs pos="39999">
                <a:srgbClr val="85C2FF">
                  <a:alpha val="80000"/>
                </a:srgbClr>
              </a:gs>
              <a:gs pos="70000">
                <a:srgbClr val="C4D6EB">
                  <a:alpha val="80000"/>
                </a:srgbClr>
              </a:gs>
              <a:gs pos="100000">
                <a:srgbClr val="FFEBFA">
                  <a:alpha val="80000"/>
                </a:srgbClr>
              </a:gs>
            </a:gsLst>
            <a:lin ang="5400000" scaled="0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rgbClr val="080808"/>
                </a:solidFill>
                <a:latin typeface="Arial" charset="0"/>
              </a:rPr>
              <a:t>Wicca #</a:t>
            </a:r>
          </a:p>
          <a:p>
            <a:pPr algn="ctr"/>
            <a:r>
              <a:rPr lang="en-US" sz="1600" b="1" dirty="0" smtClean="0">
                <a:solidFill>
                  <a:srgbClr val="080808"/>
                </a:solidFill>
                <a:latin typeface="Arial" charset="0"/>
              </a:rPr>
              <a:t>Compiler</a:t>
            </a:r>
            <a:endParaRPr lang="en-US" sz="1400" b="1" dirty="0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38200" y="3587750"/>
            <a:ext cx="1219200" cy="1219200"/>
          </a:xfrm>
          <a:prstGeom prst="rect">
            <a:avLst/>
          </a:prstGeom>
          <a:gradFill rotWithShape="1">
            <a:gsLst>
              <a:gs pos="0">
                <a:srgbClr val="5E9EFF">
                  <a:alpha val="80000"/>
                </a:srgbClr>
              </a:gs>
              <a:gs pos="39999">
                <a:srgbClr val="85C2FF">
                  <a:alpha val="80000"/>
                </a:srgbClr>
              </a:gs>
              <a:gs pos="70000">
                <a:srgbClr val="C4D6EB">
                  <a:alpha val="80000"/>
                </a:srgbClr>
              </a:gs>
              <a:gs pos="100000">
                <a:srgbClr val="FFEBFA">
                  <a:alpha val="80000"/>
                </a:srgbClr>
              </a:gs>
            </a:gsLst>
            <a:lin ang="5400000" scaled="0"/>
          </a:gradFill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  <a:latin typeface="Arial" charset="0"/>
              </a:rPr>
              <a:t>Wicca#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  <a:latin typeface="Arial" charset="0"/>
              </a:rPr>
              <a:t>Compiler</a:t>
            </a:r>
            <a:endParaRPr lang="en-US" b="1" dirty="0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Wicca architecture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973255"/>
            <a:ext cx="4419600" cy="2057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OnDraw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//[Note("Creating a line")]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line = new Line();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/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Legalizing statement annotations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973255"/>
            <a:ext cx="4419600" cy="2057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OnDraw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//[Note("Creating a line")]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line = new Line();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505200" y="4343400"/>
            <a:ext cx="563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78000">
                      <a:schemeClr val="accent3"/>
                    </a:gs>
                    <a:gs pos="78000">
                      <a:schemeClr val="accent3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[Statement(9, "Note", "Creating a line")]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78000">
                      <a:schemeClr val="accent3"/>
                    </a:gs>
                    <a:gs pos="78000">
                      <a:schemeClr val="accent3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78000">
                      <a:schemeClr val="accent3"/>
                    </a:gs>
                    <a:gs pos="78000">
                      <a:schemeClr val="accent3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OnDraw</a:t>
            </a:r>
            <a:r>
              <a:rPr lang="en-US" sz="2000" b="1" dirty="0">
                <a:ln w="1905"/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78000">
                      <a:schemeClr val="accent3"/>
                    </a:gs>
                    <a:gs pos="78000">
                      <a:schemeClr val="accent3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() {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ln w="1905"/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78000">
                      <a:schemeClr val="accent3"/>
                    </a:gs>
                    <a:gs pos="78000">
                      <a:schemeClr val="accent3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line = new Line();</a:t>
            </a:r>
          </a:p>
        </p:txBody>
      </p:sp>
      <p:sp>
        <p:nvSpPr>
          <p:cNvPr id="16" name="Rectangle 10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/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Legalizing statement annotations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ight Arrow 16"/>
          <p:cNvSpPr/>
          <p:nvPr/>
        </p:nvSpPr>
        <p:spPr>
          <a:xfrm rot="3810168">
            <a:off x="3645054" y="3275223"/>
            <a:ext cx="1660637" cy="584400"/>
          </a:xfrm>
          <a:prstGeom prst="rightArrow">
            <a:avLst>
              <a:gd name="adj1" fmla="val 50000"/>
              <a:gd name="adj2" fmla="val 6476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4495800" y="2895600"/>
            <a:ext cx="2667000" cy="609600"/>
          </a:xfrm>
          <a:noFill/>
          <a:ln/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>
                <a:ln/>
                <a:solidFill>
                  <a:schemeClr val="accent3"/>
                </a:solidFill>
                <a:effectLst/>
              </a:rPr>
              <a:t>Legalize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Wicca supports multiple weaving strategies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8" y="1219200"/>
          <a:ext cx="6400802" cy="5029200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659289"/>
                <a:gridCol w="2294928"/>
                <a:gridCol w="1514408"/>
                <a:gridCol w="1932177"/>
              </a:tblGrid>
              <a:tr h="59634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Invasive</a:t>
                      </a:r>
                      <a:endParaRPr lang="en-US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Noninvasive</a:t>
                      </a:r>
                      <a:endParaRPr lang="en-US" sz="24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734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Byte</a:t>
                      </a:r>
                      <a:r>
                        <a:rPr lang="en-US" sz="24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code</a:t>
                      </a:r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Breakpoint</a:t>
                      </a:r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</a:tr>
              <a:tr h="121257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Static</a:t>
                      </a:r>
                      <a:endParaRPr lang="en-US" sz="24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Compile</a:t>
                      </a:r>
                      <a:r>
                        <a:rPr lang="en-US" sz="24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time</a:t>
                      </a:r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marR="18288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sym typeface="Wingdings"/>
                        </a:rPr>
                        <a:t></a:t>
                      </a:r>
                      <a:endParaRPr lang="en-US" sz="5400" b="0" dirty="0">
                        <a:solidFill>
                          <a:srgbClr val="00B05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NA</a:t>
                      </a:r>
                      <a:endParaRPr lang="en-US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marL="0" marR="0" marT="91440" marB="0" anchor="ctr"/>
                </a:tc>
              </a:tr>
              <a:tr h="1073426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Dynamic</a:t>
                      </a:r>
                      <a:endParaRPr lang="en-US" sz="24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Load time</a:t>
                      </a:r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marR="18288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sym typeface="Wingdings"/>
                        </a:rPr>
                        <a:t></a:t>
                      </a:r>
                      <a:endParaRPr lang="en-US" sz="5400" b="0" dirty="0" smtClean="0">
                        <a:solidFill>
                          <a:srgbClr val="00B050"/>
                        </a:solidFill>
                        <a:effectLst>
                          <a:outerShdw blurRad="75057" dir="5400000" sy="-20000" rotWithShape="0">
                            <a:prstClr val="black">
                              <a:alpha val="25000"/>
                            </a:prstClr>
                          </a:outerShd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sym typeface="Wingdings"/>
                        </a:rPr>
                        <a:t></a:t>
                      </a:r>
                      <a:endParaRPr lang="en-US" sz="5400" b="0" dirty="0">
                        <a:solidFill>
                          <a:srgbClr val="00B050"/>
                        </a:solidFill>
                        <a:effectLst>
                          <a:outerShdw blurRad="75057" dir="5400000" sy="-20000" rotWithShape="0">
                            <a:prstClr val="black">
                              <a:alpha val="25000"/>
                            </a:prstClr>
                          </a:outerShd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0" marR="0" marT="0" marB="0" anchor="ctr"/>
                </a:tc>
              </a:tr>
              <a:tr h="1073426">
                <a:tc vMerge="1">
                  <a:txBody>
                    <a:bodyPr/>
                    <a:lstStyle/>
                    <a:p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Runtime</a:t>
                      </a:r>
                      <a:endParaRPr lang="en-US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marR="18288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sym typeface="Wingdings"/>
                        </a:rPr>
                        <a:t></a:t>
                      </a:r>
                      <a:endParaRPr lang="en-US" sz="5400" b="0" dirty="0" smtClean="0">
                        <a:solidFill>
                          <a:srgbClr val="00B050"/>
                        </a:solidFill>
                        <a:effectLst>
                          <a:outerShdw blurRad="75057" dir="5400000" sy="-20000" rotWithShape="0">
                            <a:prstClr val="black">
                              <a:alpha val="25000"/>
                            </a:prstClr>
                          </a:outerShd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sym typeface="Wingdings"/>
                        </a:rPr>
                        <a:t></a:t>
                      </a:r>
                      <a:endParaRPr lang="en-US" sz="5400" b="0" dirty="0" smtClean="0">
                        <a:solidFill>
                          <a:srgbClr val="00B050"/>
                        </a:solidFill>
                        <a:effectLst>
                          <a:outerShdw blurRad="75057" dir="5400000" sy="-20000" rotWithShape="0">
                            <a:prstClr val="black">
                              <a:alpha val="25000"/>
                            </a:prstClr>
                          </a:outerShd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Wicca transformation pipeline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AOSD 2007</a:t>
            </a:r>
            <a:endParaRPr lang="en-US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28738" y="345440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30388" y="3346450"/>
            <a:ext cx="12652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>
                <a:solidFill>
                  <a:srgbClr val="080808"/>
                </a:solidFill>
              </a:rPr>
              <a:t>Compiler</a:t>
            </a:r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437188" y="3238500"/>
            <a:ext cx="1517650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Post-Link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Weaver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543800" y="2286000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Deltas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144838" y="345440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434013" y="1925638"/>
            <a:ext cx="13287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553075" y="2044700"/>
            <a:ext cx="132873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1">
                <a:solidFill>
                  <a:srgbClr val="080808"/>
                </a:solidFill>
              </a:rPr>
              <a:t>Aspect</a:t>
            </a:r>
          </a:p>
          <a:p>
            <a:pPr algn="ctr"/>
            <a:r>
              <a:rPr lang="en-US" sz="1800" b="1">
                <a:solidFill>
                  <a:srgbClr val="080808"/>
                </a:solidFill>
              </a:rPr>
              <a:t>Assemblies</a:t>
            </a:r>
            <a:endParaRPr lang="en-US" b="1">
              <a:solidFill>
                <a:srgbClr val="080808"/>
              </a:solidFill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5400000">
            <a:off x="6018213" y="2755900"/>
            <a:ext cx="400050" cy="381000"/>
          </a:xfrm>
          <a:prstGeom prst="rightArrow">
            <a:avLst>
              <a:gd name="adj1" fmla="val 50000"/>
              <a:gd name="adj2" fmla="val 2625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640138" y="3240088"/>
            <a:ext cx="1265237" cy="769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Compiled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 rot="10800000" flipH="1">
            <a:off x="219075" y="3009900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400" b="1">
              <a:solidFill>
                <a:srgbClr val="080808"/>
              </a:solidFill>
            </a:endParaRP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 rot="10800000" flipH="1">
            <a:off x="371475" y="3162300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r>
              <a:rPr lang="en-US" sz="2000" b="1">
                <a:solidFill>
                  <a:srgbClr val="080808"/>
                </a:solidFill>
              </a:rPr>
              <a:t>Source</a:t>
            </a:r>
          </a:p>
          <a:p>
            <a:pPr algn="ctr"/>
            <a:r>
              <a:rPr lang="en-US" sz="2000" b="1">
                <a:solidFill>
                  <a:srgbClr val="080808"/>
                </a:solidFill>
              </a:rPr>
              <a:t>Files</a:t>
            </a: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7021513" y="3451225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7543800" y="3276600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80808"/>
                </a:solidFill>
              </a:rPr>
              <a:t>Woven</a:t>
            </a:r>
            <a:br>
              <a:rPr lang="en-US" sz="2000" b="1" dirty="0">
                <a:solidFill>
                  <a:srgbClr val="080808"/>
                </a:solidFill>
              </a:rPr>
            </a:br>
            <a:r>
              <a:rPr lang="en-US" sz="2000" b="1" dirty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543800" y="4267200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Break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Points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 rot="19139472">
            <a:off x="6992358" y="299884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 rot="2460528" flipV="1">
            <a:off x="6992358" y="3897258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4953000" y="342900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857500" y="3619500"/>
            <a:ext cx="449580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5400" y="53441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Frontend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334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Backend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Phx.Morph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Wicca’s backend</a:t>
            </a:r>
          </a:p>
          <a:p>
            <a:r>
              <a:rPr lang="en-US" dirty="0" smtClean="0"/>
              <a:t>.NET byte code and breakpoint weaver</a:t>
            </a:r>
          </a:p>
          <a:p>
            <a:r>
              <a:rPr lang="en-US" dirty="0" smtClean="0"/>
              <a:t>Built using Microsoft Phoenix</a:t>
            </a:r>
          </a:p>
          <a:p>
            <a:r>
              <a:rPr lang="en-US" dirty="0" smtClean="0"/>
              <a:t>Supports .NET 1.0, 1.1, and 2.0</a:t>
            </a:r>
          </a:p>
          <a:p>
            <a:r>
              <a:rPr lang="en-US" dirty="0" smtClean="0"/>
              <a:t>Demoed at AOSD 2006</a:t>
            </a:r>
          </a:p>
          <a:p>
            <a:pPr lvl="1"/>
            <a:r>
              <a:rPr lang="en-US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3"/>
                </a:solidFill>
              </a:rPr>
              <a:t>New: Dynamic weaving, breakpoint weaving, statement annotation support</a:t>
            </a:r>
          </a:p>
        </p:txBody>
      </p:sp>
      <p:pic>
        <p:nvPicPr>
          <p:cNvPr id="5" name="Picture 6" descr="Official-phx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1524000" cy="15240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setup: Simple Draw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SimpleDraw</a:t>
            </a:r>
            <a:r>
              <a:rPr lang="en-US" dirty="0"/>
              <a:t> draws Shapes on a Display</a:t>
            </a:r>
          </a:p>
          <a:p>
            <a:r>
              <a:rPr lang="en-US" dirty="0" smtClean="0"/>
              <a:t>Naïve implementation couples Shape and Display concerns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81000" y="3971925"/>
            <a:ext cx="4572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</a:t>
            </a:r>
            <a:r>
              <a:rPr lang="en-US" dirty="0" smtClean="0"/>
              <a:t>init() </a:t>
            </a:r>
            <a:r>
              <a:rPr lang="en-US" dirty="0"/>
              <a:t>{</a:t>
            </a:r>
          </a:p>
          <a:p>
            <a:r>
              <a:rPr lang="en-US" dirty="0"/>
              <a:t>  s = new Shape[3];</a:t>
            </a:r>
          </a:p>
          <a:p>
            <a:r>
              <a:rPr lang="en-US" dirty="0"/>
              <a:t>  s[0] = new Point(10, 10);</a:t>
            </a:r>
          </a:p>
          <a:p>
            <a:r>
              <a:rPr lang="en-US" dirty="0"/>
              <a:t>  s[1] = new Point(5, 5);</a:t>
            </a:r>
          </a:p>
          <a:p>
            <a:r>
              <a:rPr lang="en-US" dirty="0"/>
              <a:t>  s[2] = new Line(new Point(1, 9),</a:t>
            </a:r>
          </a:p>
          <a:p>
            <a:r>
              <a:rPr lang="en-US" dirty="0"/>
              <a:t>    new Point(9, 1));</a:t>
            </a:r>
          </a:p>
          <a:p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/>
              <a:t>      </a:t>
            </a:r>
            <a:r>
              <a:rPr lang="en-US" dirty="0" err="1"/>
              <a:t>Display.instance</a:t>
            </a:r>
            <a:r>
              <a:rPr lang="en-US" dirty="0"/>
              <a:t>().</a:t>
            </a:r>
            <a:r>
              <a:rPr lang="en-US" dirty="0" err="1"/>
              <a:t>addShape</a:t>
            </a:r>
            <a:r>
              <a:rPr lang="en-US" dirty="0"/>
              <a:t>(s[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r>
              <a:rPr lang="en-US" dirty="0"/>
              <a:t>  </a:t>
            </a:r>
            <a:r>
              <a:rPr lang="en-US" dirty="0" err="1"/>
              <a:t>Display.instance</a:t>
            </a:r>
            <a:r>
              <a:rPr lang="en-US" dirty="0"/>
              <a:t>().update();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1000" y="36099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SimpleDraw.cs</a:t>
            </a:r>
            <a:endParaRPr lang="en-US" b="1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572000" y="3838575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moveBy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) {</a:t>
            </a:r>
          </a:p>
          <a:p>
            <a:r>
              <a:rPr lang="en-US" dirty="0"/>
              <a:t>  x += </a:t>
            </a:r>
            <a:r>
              <a:rPr lang="en-US" dirty="0" err="1"/>
              <a:t>dx</a:t>
            </a:r>
            <a:r>
              <a:rPr lang="en-US" dirty="0"/>
              <a:t>;</a:t>
            </a:r>
          </a:p>
          <a:p>
            <a:r>
              <a:rPr lang="en-US" dirty="0"/>
              <a:t>  y += </a:t>
            </a:r>
            <a:r>
              <a:rPr lang="en-US" dirty="0" err="1"/>
              <a:t>dy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Display.instance</a:t>
            </a:r>
            <a:r>
              <a:rPr lang="en-US" dirty="0"/>
              <a:t>().update();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72000" y="5438775"/>
            <a:ext cx="396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moveBy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) {</a:t>
            </a:r>
          </a:p>
          <a:p>
            <a:r>
              <a:rPr lang="en-US" dirty="0"/>
              <a:t>  </a:t>
            </a:r>
            <a:r>
              <a:rPr lang="en-US" dirty="0" err="1"/>
              <a:t>a.moveBy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dy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b.moveBy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dy</a:t>
            </a:r>
            <a:r>
              <a:rPr lang="en-US" dirty="0"/>
              <a:t>);</a:t>
            </a:r>
          </a:p>
          <a:p>
            <a:r>
              <a:rPr lang="en-US" b="1" dirty="0">
                <a:solidFill>
                  <a:schemeClr val="accent3"/>
                </a:solidFill>
              </a:rPr>
              <a:t>  </a:t>
            </a:r>
            <a:r>
              <a:rPr lang="en-US" dirty="0" err="1"/>
              <a:t>Display.instance</a:t>
            </a:r>
            <a:r>
              <a:rPr lang="en-US" dirty="0"/>
              <a:t>().update();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72000" y="36099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Point.cs</a:t>
            </a:r>
            <a:endParaRPr lang="en-US" b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572000" y="52101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Line.cs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setup: Simple Draw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SimpleDraw</a:t>
            </a:r>
            <a:r>
              <a:rPr lang="en-US" dirty="0" smtClean="0"/>
              <a:t> draws Shapes on a Display</a:t>
            </a:r>
          </a:p>
          <a:p>
            <a:r>
              <a:rPr lang="en-US" dirty="0" smtClean="0"/>
              <a:t>Naïve implementation couples Shape and Display concerns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81000" y="3971925"/>
            <a:ext cx="4572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</a:t>
            </a:r>
            <a:r>
              <a:rPr lang="en-US" dirty="0" smtClean="0"/>
              <a:t>init() </a:t>
            </a:r>
            <a:r>
              <a:rPr lang="en-US" dirty="0"/>
              <a:t>{</a:t>
            </a:r>
          </a:p>
          <a:p>
            <a:r>
              <a:rPr lang="en-US" dirty="0"/>
              <a:t>  s = new Shape[3];</a:t>
            </a:r>
          </a:p>
          <a:p>
            <a:r>
              <a:rPr lang="en-US" dirty="0"/>
              <a:t>  s[0] = new Point(10, 10);</a:t>
            </a:r>
          </a:p>
          <a:p>
            <a:r>
              <a:rPr lang="en-US" dirty="0"/>
              <a:t>  s[1] = new Point(5, 5);</a:t>
            </a:r>
          </a:p>
          <a:p>
            <a:r>
              <a:rPr lang="en-US" dirty="0"/>
              <a:t>  s[2] = new Line(new Point(1, 9),</a:t>
            </a:r>
          </a:p>
          <a:p>
            <a:r>
              <a:rPr lang="en-US" dirty="0"/>
              <a:t>    new Point(9, 1));</a:t>
            </a:r>
          </a:p>
          <a:p>
            <a:r>
              <a:rPr lang="en-US" b="1" dirty="0">
                <a:solidFill>
                  <a:schemeClr val="accent1"/>
                </a:solidFill>
              </a:rPr>
              <a:t>  </a:t>
            </a:r>
            <a:r>
              <a:rPr lang="en-US" b="1" dirty="0">
                <a:solidFill>
                  <a:schemeClr val="accent3"/>
                </a:solidFill>
              </a:rPr>
              <a:t>for (</a:t>
            </a:r>
            <a:r>
              <a:rPr lang="en-US" b="1" dirty="0" err="1">
                <a:solidFill>
                  <a:schemeClr val="accent3"/>
                </a:solidFill>
              </a:rPr>
              <a:t>int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i</a:t>
            </a:r>
            <a:r>
              <a:rPr lang="en-US" b="1" dirty="0">
                <a:solidFill>
                  <a:schemeClr val="accent3"/>
                </a:solidFill>
              </a:rPr>
              <a:t> = 0; </a:t>
            </a:r>
            <a:r>
              <a:rPr lang="en-US" b="1" dirty="0" err="1">
                <a:solidFill>
                  <a:schemeClr val="accent3"/>
                </a:solidFill>
              </a:rPr>
              <a:t>i</a:t>
            </a:r>
            <a:r>
              <a:rPr lang="en-US" b="1" dirty="0">
                <a:solidFill>
                  <a:schemeClr val="accent3"/>
                </a:solidFill>
              </a:rPr>
              <a:t> &lt; </a:t>
            </a:r>
            <a:r>
              <a:rPr lang="en-US" b="1" dirty="0" err="1">
                <a:solidFill>
                  <a:schemeClr val="accent3"/>
                </a:solidFill>
              </a:rPr>
              <a:t>s.Length</a:t>
            </a:r>
            <a:r>
              <a:rPr lang="en-US" b="1" dirty="0">
                <a:solidFill>
                  <a:schemeClr val="accent3"/>
                </a:solidFill>
              </a:rPr>
              <a:t>; </a:t>
            </a:r>
            <a:r>
              <a:rPr lang="en-US" b="1" dirty="0" err="1">
                <a:solidFill>
                  <a:schemeClr val="accent3"/>
                </a:solidFill>
              </a:rPr>
              <a:t>i</a:t>
            </a:r>
            <a:r>
              <a:rPr lang="en-US" b="1" dirty="0">
                <a:solidFill>
                  <a:schemeClr val="accent3"/>
                </a:solidFill>
              </a:rPr>
              <a:t>++)</a:t>
            </a:r>
          </a:p>
          <a:p>
            <a:r>
              <a:rPr lang="en-US" b="1" dirty="0">
                <a:solidFill>
                  <a:schemeClr val="accent3"/>
                </a:solidFill>
              </a:rPr>
              <a:t>      </a:t>
            </a:r>
            <a:r>
              <a:rPr lang="en-US" b="1" dirty="0" err="1">
                <a:solidFill>
                  <a:schemeClr val="accent3"/>
                </a:solidFill>
              </a:rPr>
              <a:t>Display.instance</a:t>
            </a:r>
            <a:r>
              <a:rPr lang="en-US" b="1" dirty="0">
                <a:solidFill>
                  <a:schemeClr val="accent3"/>
                </a:solidFill>
              </a:rPr>
              <a:t>().</a:t>
            </a:r>
            <a:r>
              <a:rPr lang="en-US" b="1" dirty="0" err="1">
                <a:solidFill>
                  <a:schemeClr val="accent3"/>
                </a:solidFill>
              </a:rPr>
              <a:t>addShape</a:t>
            </a:r>
            <a:r>
              <a:rPr lang="en-US" b="1" dirty="0">
                <a:solidFill>
                  <a:schemeClr val="accent3"/>
                </a:solidFill>
              </a:rPr>
              <a:t>(s[</a:t>
            </a:r>
            <a:r>
              <a:rPr lang="en-US" b="1" dirty="0" err="1">
                <a:solidFill>
                  <a:schemeClr val="accent3"/>
                </a:solidFill>
              </a:rPr>
              <a:t>i</a:t>
            </a:r>
            <a:r>
              <a:rPr lang="en-US" b="1" dirty="0">
                <a:solidFill>
                  <a:schemeClr val="accent3"/>
                </a:solidFill>
              </a:rPr>
              <a:t>]);</a:t>
            </a:r>
          </a:p>
          <a:p>
            <a:r>
              <a:rPr lang="en-US" b="1" dirty="0">
                <a:solidFill>
                  <a:schemeClr val="accent3"/>
                </a:solidFill>
              </a:rPr>
              <a:t>  </a:t>
            </a:r>
            <a:r>
              <a:rPr lang="en-US" b="1" dirty="0" err="1">
                <a:solidFill>
                  <a:schemeClr val="accent3"/>
                </a:solidFill>
              </a:rPr>
              <a:t>Display.instance</a:t>
            </a:r>
            <a:r>
              <a:rPr lang="en-US" b="1" dirty="0">
                <a:solidFill>
                  <a:schemeClr val="accent3"/>
                </a:solidFill>
              </a:rPr>
              <a:t>().update();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1000" y="36099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SimpleDraw.cs</a:t>
            </a:r>
            <a:endParaRPr lang="en-US" b="1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572000" y="3838575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moveBy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) {</a:t>
            </a:r>
          </a:p>
          <a:p>
            <a:r>
              <a:rPr lang="en-US" dirty="0"/>
              <a:t>  x += </a:t>
            </a:r>
            <a:r>
              <a:rPr lang="en-US" dirty="0" err="1"/>
              <a:t>dx</a:t>
            </a:r>
            <a:r>
              <a:rPr lang="en-US" dirty="0"/>
              <a:t>;</a:t>
            </a:r>
          </a:p>
          <a:p>
            <a:r>
              <a:rPr lang="en-US" dirty="0"/>
              <a:t>  y += </a:t>
            </a:r>
            <a:r>
              <a:rPr lang="en-US" dirty="0" err="1"/>
              <a:t>dy</a:t>
            </a:r>
            <a:r>
              <a:rPr lang="en-US" dirty="0"/>
              <a:t>;</a:t>
            </a:r>
          </a:p>
          <a:p>
            <a:r>
              <a:rPr lang="en-US" b="1" dirty="0">
                <a:solidFill>
                  <a:schemeClr val="accent3"/>
                </a:solidFill>
              </a:rPr>
              <a:t>  </a:t>
            </a:r>
            <a:r>
              <a:rPr lang="en-US" b="1" dirty="0" err="1">
                <a:solidFill>
                  <a:schemeClr val="accent3"/>
                </a:solidFill>
              </a:rPr>
              <a:t>Display.instance</a:t>
            </a:r>
            <a:r>
              <a:rPr lang="en-US" b="1" dirty="0">
                <a:solidFill>
                  <a:schemeClr val="accent3"/>
                </a:solidFill>
              </a:rPr>
              <a:t>().update();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72000" y="5438775"/>
            <a:ext cx="396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moveBy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) {</a:t>
            </a:r>
          </a:p>
          <a:p>
            <a:r>
              <a:rPr lang="en-US" dirty="0"/>
              <a:t>  </a:t>
            </a:r>
            <a:r>
              <a:rPr lang="en-US" dirty="0" err="1"/>
              <a:t>a.moveBy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dy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b.moveBy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, </a:t>
            </a:r>
            <a:r>
              <a:rPr lang="en-US" dirty="0" err="1"/>
              <a:t>dy</a:t>
            </a:r>
            <a:r>
              <a:rPr lang="en-US" dirty="0"/>
              <a:t>);</a:t>
            </a:r>
          </a:p>
          <a:p>
            <a:r>
              <a:rPr lang="en-US" b="1" dirty="0">
                <a:solidFill>
                  <a:schemeClr val="accent3"/>
                </a:solidFill>
              </a:rPr>
              <a:t>  </a:t>
            </a:r>
            <a:r>
              <a:rPr lang="en-US" b="1" dirty="0" err="1">
                <a:solidFill>
                  <a:schemeClr val="accent3"/>
                </a:solidFill>
              </a:rPr>
              <a:t>Display.instance</a:t>
            </a:r>
            <a:r>
              <a:rPr lang="en-US" b="1" dirty="0">
                <a:solidFill>
                  <a:schemeClr val="accent3"/>
                </a:solidFill>
              </a:rPr>
              <a:t>().update();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72000" y="36099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Point.cs</a:t>
            </a:r>
            <a:endParaRPr lang="en-US" b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572000" y="521017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Line.cs</a:t>
            </a:r>
            <a:endParaRPr lang="en-US" b="1" dirty="0"/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1905000" y="3886200"/>
            <a:ext cx="4038600" cy="1638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Crosscutting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1: Static byte code weaving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AOSD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328738" y="3662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30388" y="3408362"/>
            <a:ext cx="1265237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Compiler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7188" y="3446462"/>
            <a:ext cx="1517650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Phx.Morph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543800" y="2493962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Deltas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144838" y="36623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34013" y="2133600"/>
            <a:ext cx="13287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b="1">
              <a:solidFill>
                <a:srgbClr val="08080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53075" y="2252662"/>
            <a:ext cx="132873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1">
                <a:solidFill>
                  <a:srgbClr val="080808"/>
                </a:solidFill>
              </a:rPr>
              <a:t>Aspect</a:t>
            </a:r>
          </a:p>
          <a:p>
            <a:pPr algn="ctr"/>
            <a:r>
              <a:rPr lang="en-US" sz="1800" b="1">
                <a:solidFill>
                  <a:srgbClr val="080808"/>
                </a:solidFill>
              </a:rPr>
              <a:t>Assemblies</a:t>
            </a:r>
            <a:endParaRPr lang="en-US" b="1">
              <a:solidFill>
                <a:srgbClr val="080808"/>
              </a:solidFill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5400000">
            <a:off x="6018213" y="2963862"/>
            <a:ext cx="400050" cy="381000"/>
          </a:xfrm>
          <a:prstGeom prst="rightArrow">
            <a:avLst>
              <a:gd name="adj1" fmla="val 50000"/>
              <a:gd name="adj2" fmla="val 2625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640138" y="3448050"/>
            <a:ext cx="1265237" cy="769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Compiled</a:t>
            </a:r>
          </a:p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 rot="10800000" flipH="1">
            <a:off x="219075" y="32178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400" b="1">
              <a:solidFill>
                <a:srgbClr val="080808"/>
              </a:solidFill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 rot="10800000" flipH="1">
            <a:off x="371475" y="3370262"/>
            <a:ext cx="909638" cy="10287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r>
              <a:rPr lang="en-US" sz="2000" b="1" dirty="0" smtClean="0">
                <a:solidFill>
                  <a:srgbClr val="080808"/>
                </a:solidFill>
              </a:rPr>
              <a:t>C#</a:t>
            </a:r>
            <a:endParaRPr lang="en-US" sz="2000" b="1" dirty="0">
              <a:solidFill>
                <a:srgbClr val="080808"/>
              </a:solidFill>
            </a:endParaRPr>
          </a:p>
          <a:p>
            <a:pPr algn="ctr"/>
            <a:r>
              <a:rPr lang="en-US" sz="2000" b="1" dirty="0">
                <a:solidFill>
                  <a:srgbClr val="080808"/>
                </a:solidFill>
              </a:rPr>
              <a:t>Files</a:t>
            </a:r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7021513" y="3659187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543800" y="3484562"/>
            <a:ext cx="12652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80808"/>
                </a:solidFill>
              </a:rPr>
              <a:t>Woven</a:t>
            </a:r>
            <a:br>
              <a:rPr lang="en-US" sz="2000" b="1" dirty="0">
                <a:solidFill>
                  <a:srgbClr val="080808"/>
                </a:solidFill>
              </a:rPr>
            </a:br>
            <a:r>
              <a:rPr lang="en-US" sz="2000" b="1" dirty="0">
                <a:solidFill>
                  <a:srgbClr val="080808"/>
                </a:solidFill>
              </a:rPr>
              <a:t>Program</a:t>
            </a:r>
            <a:endParaRPr lang="en-US" sz="1800" b="1" dirty="0">
              <a:solidFill>
                <a:srgbClr val="080808"/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7543800" y="4475162"/>
            <a:ext cx="1265237" cy="685800"/>
          </a:xfrm>
          <a:prstGeom prst="rect">
            <a:avLst/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Points</a:t>
            </a:r>
            <a:endParaRPr lang="en-US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 rot="19139472">
            <a:off x="6992358" y="3206804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 rot="2460528" flipV="1">
            <a:off x="6992358" y="4105220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alpha val="29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4953000" y="3636962"/>
            <a:ext cx="442912" cy="342900"/>
          </a:xfrm>
          <a:prstGeom prst="rightArrow">
            <a:avLst>
              <a:gd name="adj1" fmla="val 50000"/>
              <a:gd name="adj2" fmla="val 3229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etro">
  <a:themeElements>
    <a:clrScheme name="Return on Investment_postdesign 0803050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turn on Investment_postdesign 08030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urn on Investment_postdesign 0803050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etro">
  <a:themeElements>
    <a:clrScheme name="Return on Investment_postdesign 0803050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turn on Investment_postdesign 08030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urn on Investment_postdesign 0803050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Retro">
  <a:themeElements>
    <a:clrScheme name="Return on Investment_postdesign 0803050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turn on Investment_postdesign 08030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urn on Investment_postdesign 0803050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iber Optic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</Template>
  <TotalTime>1856</TotalTime>
  <Words>1378</Words>
  <Application>Microsoft Office PowerPoint</Application>
  <PresentationFormat>On-screen Show (4:3)</PresentationFormat>
  <Paragraphs>587</Paragraphs>
  <Slides>39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Retro</vt:lpstr>
      <vt:lpstr>1_Echo</vt:lpstr>
      <vt:lpstr>1_Retro</vt:lpstr>
      <vt:lpstr>2_Echo</vt:lpstr>
      <vt:lpstr>2_Retro</vt:lpstr>
      <vt:lpstr>3_Echo</vt:lpstr>
      <vt:lpstr>Fiber Optic</vt:lpstr>
      <vt:lpstr>1_Custom Design</vt:lpstr>
      <vt:lpstr>Solstice</vt:lpstr>
      <vt:lpstr>Visio</vt:lpstr>
      <vt:lpstr>Wicca v2 demo</vt:lpstr>
      <vt:lpstr>Wicca:  A research platform</vt:lpstr>
      <vt:lpstr>Wicca:  A research platform</vt:lpstr>
      <vt:lpstr>Wicca supports multiple weaving strategies</vt:lpstr>
      <vt:lpstr>Wicca transformation pipeline</vt:lpstr>
      <vt:lpstr>Phx.Morph</vt:lpstr>
      <vt:lpstr>Demo setup: Simple Draw</vt:lpstr>
      <vt:lpstr>Demo setup: Simple Draw</vt:lpstr>
      <vt:lpstr>Demo 1: Static byte code weaving</vt:lpstr>
      <vt:lpstr>Dynamic weaving</vt:lpstr>
      <vt:lpstr>Demo 2: Dynamic byte code weaving</vt:lpstr>
      <vt:lpstr>Demo 3: Dynamic bp weaving</vt:lpstr>
      <vt:lpstr>Wicca# language</vt:lpstr>
      <vt:lpstr>Statement annotations</vt:lpstr>
      <vt:lpstr>Quantifying crosscutting</vt:lpstr>
      <vt:lpstr>Demo 4: Concern profiling</vt:lpstr>
      <vt:lpstr>Side classes</vt:lpstr>
      <vt:lpstr>Expression problem revisited</vt:lpstr>
      <vt:lpstr>Parser implementation in OO</vt:lpstr>
      <vt:lpstr>Add printing using subclassing</vt:lpstr>
      <vt:lpstr>Printing the side class way</vt:lpstr>
      <vt:lpstr>Caching</vt:lpstr>
      <vt:lpstr>Side class: Caching eval</vt:lpstr>
      <vt:lpstr>Side class: Caching eval</vt:lpstr>
      <vt:lpstr>Side class: Caching eval (2)</vt:lpstr>
      <vt:lpstr>Side class: Caching eval (2)</vt:lpstr>
      <vt:lpstr>Side class: Caching eval (3)</vt:lpstr>
      <vt:lpstr>Side class: Caching eval (3)</vt:lpstr>
      <vt:lpstr>Side class: Caching eval (4)</vt:lpstr>
      <vt:lpstr>Base class must allow extension</vt:lpstr>
      <vt:lpstr>Addresses needs of existing mechanisms</vt:lpstr>
      <vt:lpstr>Conclusions</vt:lpstr>
      <vt:lpstr>Acknowledgements</vt:lpstr>
      <vt:lpstr>Thank you!</vt:lpstr>
      <vt:lpstr>Phx.Morph architecture</vt:lpstr>
      <vt:lpstr>Slide 36</vt:lpstr>
      <vt:lpstr>Slide 37</vt:lpstr>
      <vt:lpstr>Slide 38</vt:lpstr>
      <vt:lpstr>Legalize</vt:lpstr>
    </vt:vector>
  </TitlesOfParts>
  <Company>Bitchfoxy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Wicca Demo</dc:title>
  <dc:creator>Marc Eaddy</dc:creator>
  <cp:lastModifiedBy>Marc Eaddy</cp:lastModifiedBy>
  <cp:revision>181</cp:revision>
  <dcterms:created xsi:type="dcterms:W3CDTF">2007-03-05T20:35:12Z</dcterms:created>
  <dcterms:modified xsi:type="dcterms:W3CDTF">2007-03-17T21:10:42Z</dcterms:modified>
</cp:coreProperties>
</file>